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73" r:id="rId7"/>
    <p:sldId id="265" r:id="rId8"/>
    <p:sldId id="266" r:id="rId9"/>
    <p:sldId id="268" r:id="rId10"/>
    <p:sldId id="269" r:id="rId11"/>
    <p:sldId id="270" r:id="rId12"/>
    <p:sldId id="271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6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7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'[Диаграмма в Microsoft PowerPoint]Лист1'!$C$4</c:f>
              <c:strCache>
                <c:ptCount val="1"/>
                <c:pt idx="0">
                  <c:v>имеют высшее образование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PowerPoint]Лист1'!$D$4:$H$4</c:f>
              <c:numCache>
                <c:formatCode>General</c:formatCode>
                <c:ptCount val="5"/>
                <c:pt idx="0">
                  <c:v>37</c:v>
                </c:pt>
                <c:pt idx="1">
                  <c:v>42</c:v>
                </c:pt>
                <c:pt idx="2">
                  <c:v>44</c:v>
                </c:pt>
                <c:pt idx="3">
                  <c:v>42</c:v>
                </c:pt>
                <c:pt idx="4">
                  <c:v>44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PowerPoint]Лист1'!$C$5</c:f>
              <c:strCache>
                <c:ptCount val="1"/>
                <c:pt idx="0">
                  <c:v>имеют среднее специальное образование</c:v>
                </c:pt>
              </c:strCache>
            </c:strRef>
          </c:tx>
          <c:invertIfNegative val="0"/>
          <c:dLbls>
            <c:dLbl>
              <c:idx val="2"/>
              <c:delete val="1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PowerPoint]Лист1'!$D$5:$H$5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345408"/>
        <c:axId val="216215552"/>
      </c:barChart>
      <c:catAx>
        <c:axId val="215345408"/>
        <c:scaling>
          <c:orientation val="minMax"/>
        </c:scaling>
        <c:delete val="0"/>
        <c:axPos val="b"/>
        <c:majorTickMark val="out"/>
        <c:minorTickMark val="none"/>
        <c:tickLblPos val="nextTo"/>
        <c:crossAx val="216215552"/>
        <c:crosses val="autoZero"/>
        <c:auto val="1"/>
        <c:lblAlgn val="ctr"/>
        <c:lblOffset val="100"/>
        <c:noMultiLvlLbl val="0"/>
      </c:catAx>
      <c:valAx>
        <c:axId val="2162155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5345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'[Диаграмма в Microsoft PowerPoint]Лист1'!$C$12</c:f>
              <c:strCache>
                <c:ptCount val="1"/>
                <c:pt idx="0">
                  <c:v>высшая кв. категория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PowerPoint]Лист1'!$D$12:$H$12</c:f>
              <c:numCache>
                <c:formatCode>General</c:formatCode>
                <c:ptCount val="5"/>
                <c:pt idx="0">
                  <c:v>14</c:v>
                </c:pt>
                <c:pt idx="1">
                  <c:v>11</c:v>
                </c:pt>
                <c:pt idx="2">
                  <c:v>13</c:v>
                </c:pt>
                <c:pt idx="3">
                  <c:v>14</c:v>
                </c:pt>
                <c:pt idx="4">
                  <c:v>13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PowerPoint]Лист1'!$C$13</c:f>
              <c:strCache>
                <c:ptCount val="1"/>
                <c:pt idx="0">
                  <c:v>первая кв. категория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PowerPoint]Лист1'!$D$13:$H$13</c:f>
              <c:numCache>
                <c:formatCode>General</c:formatCode>
                <c:ptCount val="5"/>
                <c:pt idx="0">
                  <c:v>20</c:v>
                </c:pt>
                <c:pt idx="1">
                  <c:v>23</c:v>
                </c:pt>
                <c:pt idx="2">
                  <c:v>23</c:v>
                </c:pt>
                <c:pt idx="3">
                  <c:v>21</c:v>
                </c:pt>
                <c:pt idx="4">
                  <c:v>22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PowerPoint]Лист1'!$C$14</c:f>
              <c:strCache>
                <c:ptCount val="1"/>
                <c:pt idx="0">
                  <c:v>не имеют категорию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PowerPoint]Лист1'!$D$14:$H$14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PowerPoint]Лист1'!$C$15</c:f>
              <c:strCache>
                <c:ptCount val="1"/>
                <c:pt idx="0">
                  <c:v>соответствуют занимаемой должности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PowerPoint]Лист1'!$D$15:$H$15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6276992"/>
        <c:axId val="216278528"/>
      </c:barChart>
      <c:catAx>
        <c:axId val="216276992"/>
        <c:scaling>
          <c:orientation val="minMax"/>
        </c:scaling>
        <c:delete val="0"/>
        <c:axPos val="l"/>
        <c:majorTickMark val="out"/>
        <c:minorTickMark val="none"/>
        <c:tickLblPos val="nextTo"/>
        <c:crossAx val="216278528"/>
        <c:crosses val="autoZero"/>
        <c:auto val="1"/>
        <c:lblAlgn val="ctr"/>
        <c:lblOffset val="100"/>
        <c:noMultiLvlLbl val="0"/>
      </c:catAx>
      <c:valAx>
        <c:axId val="2162785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6276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PowerPoint]Лист1'!$D$2</c:f>
              <c:strCache>
                <c:ptCount val="1"/>
                <c:pt idx="0">
                  <c:v>2016-2017</c:v>
                </c:pt>
              </c:strCache>
            </c:strRef>
          </c:tx>
          <c:invertIfNegative val="0"/>
          <c:cat>
            <c:strRef>
              <c:f>'[Диаграмма в Microsoft PowerPoint]Лист1'!$C$17:$C$21</c:f>
              <c:strCache>
                <c:ptCount val="5"/>
                <c:pt idx="0">
                  <c:v>до 30 лет</c:v>
                </c:pt>
                <c:pt idx="1">
                  <c:v>30-39 лет</c:v>
                </c:pt>
                <c:pt idx="2">
                  <c:v>40-49 лет</c:v>
                </c:pt>
                <c:pt idx="3">
                  <c:v>50-60 лет</c:v>
                </c:pt>
                <c:pt idx="4">
                  <c:v>свыше 60 лет</c:v>
                </c:pt>
              </c:strCache>
            </c:strRef>
          </c:cat>
          <c:val>
            <c:numRef>
              <c:f>'[Диаграмма в Microsoft PowerPoint]Лист1'!$D$17:$D$21</c:f>
              <c:numCache>
                <c:formatCode>General</c:formatCode>
                <c:ptCount val="5"/>
                <c:pt idx="0">
                  <c:v>3</c:v>
                </c:pt>
                <c:pt idx="1">
                  <c:v>11</c:v>
                </c:pt>
                <c:pt idx="2">
                  <c:v>12</c:v>
                </c:pt>
                <c:pt idx="3">
                  <c:v>14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PowerPoint]Лист1'!$E$2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cat>
            <c:strRef>
              <c:f>'[Диаграмма в Microsoft PowerPoint]Лист1'!$C$17:$C$21</c:f>
              <c:strCache>
                <c:ptCount val="5"/>
                <c:pt idx="0">
                  <c:v>до 30 лет</c:v>
                </c:pt>
                <c:pt idx="1">
                  <c:v>30-39 лет</c:v>
                </c:pt>
                <c:pt idx="2">
                  <c:v>40-49 лет</c:v>
                </c:pt>
                <c:pt idx="3">
                  <c:v>50-60 лет</c:v>
                </c:pt>
                <c:pt idx="4">
                  <c:v>свыше 60 лет</c:v>
                </c:pt>
              </c:strCache>
            </c:strRef>
          </c:cat>
          <c:val>
            <c:numRef>
              <c:f>'[Диаграмма в Microsoft PowerPoint]Лист1'!$E$17:$E$21</c:f>
              <c:numCache>
                <c:formatCode>General</c:formatCode>
                <c:ptCount val="5"/>
                <c:pt idx="0">
                  <c:v>7</c:v>
                </c:pt>
                <c:pt idx="1">
                  <c:v>11</c:v>
                </c:pt>
                <c:pt idx="2">
                  <c:v>14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PowerPoint]Лист1'!$F$2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cat>
            <c:strRef>
              <c:f>'[Диаграмма в Microsoft PowerPoint]Лист1'!$C$17:$C$21</c:f>
              <c:strCache>
                <c:ptCount val="5"/>
                <c:pt idx="0">
                  <c:v>до 30 лет</c:v>
                </c:pt>
                <c:pt idx="1">
                  <c:v>30-39 лет</c:v>
                </c:pt>
                <c:pt idx="2">
                  <c:v>40-49 лет</c:v>
                </c:pt>
                <c:pt idx="3">
                  <c:v>50-60 лет</c:v>
                </c:pt>
                <c:pt idx="4">
                  <c:v>свыше 60 лет</c:v>
                </c:pt>
              </c:strCache>
            </c:strRef>
          </c:cat>
          <c:val>
            <c:numRef>
              <c:f>'[Диаграмма в Microsoft PowerPoint]Лист1'!$F$17:$F$21</c:f>
              <c:numCache>
                <c:formatCode>General</c:formatCode>
                <c:ptCount val="5"/>
                <c:pt idx="0">
                  <c:v>3</c:v>
                </c:pt>
                <c:pt idx="1">
                  <c:v>17</c:v>
                </c:pt>
                <c:pt idx="2">
                  <c:v>11</c:v>
                </c:pt>
                <c:pt idx="3">
                  <c:v>10</c:v>
                </c:pt>
                <c:pt idx="4">
                  <c:v>3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PowerPoint]Лист1'!$G$2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cat>
            <c:strRef>
              <c:f>'[Диаграмма в Microsoft PowerPoint]Лист1'!$C$17:$C$21</c:f>
              <c:strCache>
                <c:ptCount val="5"/>
                <c:pt idx="0">
                  <c:v>до 30 лет</c:v>
                </c:pt>
                <c:pt idx="1">
                  <c:v>30-39 лет</c:v>
                </c:pt>
                <c:pt idx="2">
                  <c:v>40-49 лет</c:v>
                </c:pt>
                <c:pt idx="3">
                  <c:v>50-60 лет</c:v>
                </c:pt>
                <c:pt idx="4">
                  <c:v>свыше 60 лет</c:v>
                </c:pt>
              </c:strCache>
            </c:strRef>
          </c:cat>
          <c:val>
            <c:numRef>
              <c:f>'[Диаграмма в Microsoft PowerPoint]Лист1'!$G$17:$G$21</c:f>
              <c:numCache>
                <c:formatCode>General</c:formatCode>
                <c:ptCount val="5"/>
                <c:pt idx="0">
                  <c:v>6</c:v>
                </c:pt>
                <c:pt idx="1">
                  <c:v>13</c:v>
                </c:pt>
                <c:pt idx="2">
                  <c:v>11</c:v>
                </c:pt>
                <c:pt idx="3">
                  <c:v>11</c:v>
                </c:pt>
                <c:pt idx="4">
                  <c:v>4</c:v>
                </c:pt>
              </c:numCache>
            </c:numRef>
          </c:val>
        </c:ser>
        <c:ser>
          <c:idx val="4"/>
          <c:order val="4"/>
          <c:tx>
            <c:strRef>
              <c:f>'[Диаграмма в Microsoft PowerPoint]Лист1'!$H$2</c:f>
              <c:strCache>
                <c:ptCount val="1"/>
                <c:pt idx="0">
                  <c:v>2020-2021</c:v>
                </c:pt>
              </c:strCache>
            </c:strRef>
          </c:tx>
          <c:invertIfNegative val="0"/>
          <c:cat>
            <c:strRef>
              <c:f>'[Диаграмма в Microsoft PowerPoint]Лист1'!$C$17:$C$21</c:f>
              <c:strCache>
                <c:ptCount val="5"/>
                <c:pt idx="0">
                  <c:v>до 30 лет</c:v>
                </c:pt>
                <c:pt idx="1">
                  <c:v>30-39 лет</c:v>
                </c:pt>
                <c:pt idx="2">
                  <c:v>40-49 лет</c:v>
                </c:pt>
                <c:pt idx="3">
                  <c:v>50-60 лет</c:v>
                </c:pt>
                <c:pt idx="4">
                  <c:v>свыше 60 лет</c:v>
                </c:pt>
              </c:strCache>
            </c:strRef>
          </c:cat>
          <c:val>
            <c:numRef>
              <c:f>'[Диаграмма в Microsoft PowerPoint]Лист1'!$H$17:$H$21</c:f>
              <c:numCache>
                <c:formatCode>General</c:formatCode>
                <c:ptCount val="5"/>
                <c:pt idx="0">
                  <c:v>4</c:v>
                </c:pt>
                <c:pt idx="1">
                  <c:v>15</c:v>
                </c:pt>
                <c:pt idx="2">
                  <c:v>9</c:v>
                </c:pt>
                <c:pt idx="3">
                  <c:v>11</c:v>
                </c:pt>
                <c:pt idx="4">
                  <c:v>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6316928"/>
        <c:axId val="216351488"/>
      </c:barChart>
      <c:catAx>
        <c:axId val="216316928"/>
        <c:scaling>
          <c:orientation val="minMax"/>
        </c:scaling>
        <c:delete val="0"/>
        <c:axPos val="b"/>
        <c:majorTickMark val="out"/>
        <c:minorTickMark val="none"/>
        <c:tickLblPos val="nextTo"/>
        <c:crossAx val="216351488"/>
        <c:crosses val="autoZero"/>
        <c:auto val="1"/>
        <c:lblAlgn val="ctr"/>
        <c:lblOffset val="100"/>
        <c:noMultiLvlLbl val="0"/>
      </c:catAx>
      <c:valAx>
        <c:axId val="216351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631692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PowerPoint]Лист1'!$C$7</c:f>
              <c:strCache>
                <c:ptCount val="1"/>
                <c:pt idx="0">
                  <c:v>до 5 лет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PowerPoint]Лист1'!$D$7:$H$7</c:f>
              <c:numCache>
                <c:formatCode>General</c:formatCode>
                <c:ptCount val="5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PowerPoint]Лист1'!$C$8</c:f>
              <c:strCache>
                <c:ptCount val="1"/>
                <c:pt idx="0">
                  <c:v>5-10 лет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PowerPoint]Лист1'!$D$8:$H$8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PowerPoint]Лист1'!$C$9</c:f>
              <c:strCache>
                <c:ptCount val="1"/>
                <c:pt idx="0">
                  <c:v>11-20 лет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PowerPoint]Лист1'!$D$9:$H$9</c:f>
              <c:numCache>
                <c:formatCode>General</c:formatCode>
                <c:ptCount val="5"/>
                <c:pt idx="0">
                  <c:v>13</c:v>
                </c:pt>
                <c:pt idx="1">
                  <c:v>11</c:v>
                </c:pt>
                <c:pt idx="2">
                  <c:v>13</c:v>
                </c:pt>
                <c:pt idx="3">
                  <c:v>11</c:v>
                </c:pt>
                <c:pt idx="4">
                  <c:v>11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PowerPoint]Лист1'!$C$10</c:f>
              <c:strCache>
                <c:ptCount val="1"/>
                <c:pt idx="0">
                  <c:v>свыше 20 лет</c:v>
                </c:pt>
              </c:strCache>
            </c:strRef>
          </c:tx>
          <c:invertIfNegative val="0"/>
          <c:cat>
            <c:strRef>
              <c:f>'[Диаграмма в Microsoft PowerPoint]Лист1'!$D$2:$H$2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'[Диаграмма в Microsoft PowerPoint]Лист1'!$D$10:$H$10</c:f>
              <c:numCache>
                <c:formatCode>General</c:formatCode>
                <c:ptCount val="5"/>
                <c:pt idx="0">
                  <c:v>21</c:v>
                </c:pt>
                <c:pt idx="1">
                  <c:v>20</c:v>
                </c:pt>
                <c:pt idx="2">
                  <c:v>22</c:v>
                </c:pt>
                <c:pt idx="3">
                  <c:v>22</c:v>
                </c:pt>
                <c:pt idx="4">
                  <c:v>23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6376064"/>
        <c:axId val="216377600"/>
      </c:barChart>
      <c:catAx>
        <c:axId val="216376064"/>
        <c:scaling>
          <c:orientation val="minMax"/>
        </c:scaling>
        <c:delete val="0"/>
        <c:axPos val="b"/>
        <c:majorTickMark val="out"/>
        <c:minorTickMark val="none"/>
        <c:tickLblPos val="nextTo"/>
        <c:crossAx val="216377600"/>
        <c:crosses val="autoZero"/>
        <c:auto val="1"/>
        <c:lblAlgn val="ctr"/>
        <c:lblOffset val="100"/>
        <c:noMultiLvlLbl val="0"/>
      </c:catAx>
      <c:valAx>
        <c:axId val="21637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6376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EBD4B-ADDE-4E8B-91FC-C9C6C42BF72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C1538-ED01-4EAD-98C8-FCCD3FA8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632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C1538-ED01-4EAD-98C8-FCCD3FA875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034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ABBD6-D666-48E9-B2CF-F530CABCB04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9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ABBD6-D666-48E9-B2CF-F530CABCB04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6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778790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0563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614658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545705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717876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055091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878148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622314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46746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478441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946415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5F75E-3315-4198-B7EE-82FACD683A9F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1B6E4-D42B-42BF-950F-A5BF60210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84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slide" Target="slide15.xml"/><Relationship Id="rId18" Type="http://schemas.openxmlformats.org/officeDocument/2006/relationships/slide" Target="slide12.xml"/><Relationship Id="rId26" Type="http://schemas.openxmlformats.org/officeDocument/2006/relationships/slide" Target="slide18.xml"/><Relationship Id="rId3" Type="http://schemas.openxmlformats.org/officeDocument/2006/relationships/image" Target="../media/image1.jpeg"/><Relationship Id="rId21" Type="http://schemas.openxmlformats.org/officeDocument/2006/relationships/slide" Target="slide10.xml"/><Relationship Id="rId7" Type="http://schemas.openxmlformats.org/officeDocument/2006/relationships/slide" Target="slide17.xml"/><Relationship Id="rId12" Type="http://schemas.openxmlformats.org/officeDocument/2006/relationships/image" Target="../media/image6.emf"/><Relationship Id="rId17" Type="http://schemas.openxmlformats.org/officeDocument/2006/relationships/slide" Target="slide9.xml"/><Relationship Id="rId25" Type="http://schemas.openxmlformats.org/officeDocument/2006/relationships/slide" Target="slide14.xml"/><Relationship Id="rId2" Type="http://schemas.openxmlformats.org/officeDocument/2006/relationships/notesSlide" Target="../notesSlides/notesSlide1.xml"/><Relationship Id="rId16" Type="http://schemas.openxmlformats.org/officeDocument/2006/relationships/slide" Target="slide5.xml"/><Relationship Id="rId20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5.png"/><Relationship Id="rId24" Type="http://schemas.openxmlformats.org/officeDocument/2006/relationships/image" Target="../media/image7.png"/><Relationship Id="rId5" Type="http://schemas.openxmlformats.org/officeDocument/2006/relationships/slide" Target="slide8.xml"/><Relationship Id="rId15" Type="http://schemas.openxmlformats.org/officeDocument/2006/relationships/slide" Target="slide3.xml"/><Relationship Id="rId23" Type="http://schemas.openxmlformats.org/officeDocument/2006/relationships/slide" Target="slide2.xml"/><Relationship Id="rId10" Type="http://schemas.openxmlformats.org/officeDocument/2006/relationships/image" Target="../media/image4.emf"/><Relationship Id="rId19" Type="http://schemas.openxmlformats.org/officeDocument/2006/relationships/slide" Target="slide11.xml"/><Relationship Id="rId4" Type="http://schemas.microsoft.com/office/2007/relationships/hdphoto" Target="../media/hdphoto1.wdp"/><Relationship Id="rId9" Type="http://schemas.openxmlformats.org/officeDocument/2006/relationships/image" Target="../media/image3.png"/><Relationship Id="rId14" Type="http://schemas.openxmlformats.org/officeDocument/2006/relationships/slide" Target="slide23.xml"/><Relationship Id="rId22" Type="http://schemas.openxmlformats.org/officeDocument/2006/relationships/slide" Target="slide16.xml"/><Relationship Id="rId27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6.jpeg"/><Relationship Id="rId7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microsoft.com/office/2007/relationships/hdphoto" Target="../media/hdphoto2.wdp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9.jpeg"/><Relationship Id="rId7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4.jpeg"/><Relationship Id="rId5" Type="http://schemas.microsoft.com/office/2007/relationships/hdphoto" Target="../media/hdphoto4.wdp"/><Relationship Id="rId10" Type="http://schemas.openxmlformats.org/officeDocument/2006/relationships/image" Target="../media/image33.jpeg"/><Relationship Id="rId4" Type="http://schemas.openxmlformats.org/officeDocument/2006/relationships/image" Target="../media/image30.jpeg"/><Relationship Id="rId9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9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59.jpeg"/><Relationship Id="rId3" Type="http://schemas.openxmlformats.org/officeDocument/2006/relationships/image" Target="../media/image9.png"/><Relationship Id="rId7" Type="http://schemas.openxmlformats.org/officeDocument/2006/relationships/image" Target="../media/image55.jpeg"/><Relationship Id="rId12" Type="http://schemas.openxmlformats.org/officeDocument/2006/relationships/image" Target="../media/image58.jpeg"/><Relationship Id="rId2" Type="http://schemas.openxmlformats.org/officeDocument/2006/relationships/image" Target="../media/image8.png"/><Relationship Id="rId16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microsoft.com/office/2007/relationships/hdphoto" Target="../media/hdphoto8.wdp"/><Relationship Id="rId5" Type="http://schemas.openxmlformats.org/officeDocument/2006/relationships/image" Target="../media/image53.jpeg"/><Relationship Id="rId15" Type="http://schemas.openxmlformats.org/officeDocument/2006/relationships/image" Target="../media/image60.jpeg"/><Relationship Id="rId10" Type="http://schemas.openxmlformats.org/officeDocument/2006/relationships/image" Target="../media/image57.jpe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2.jpeg"/><Relationship Id="rId7" Type="http://schemas.openxmlformats.org/officeDocument/2006/relationships/image" Target="../media/image9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11" Type="http://schemas.openxmlformats.org/officeDocument/2006/relationships/image" Target="../media/image66.png"/><Relationship Id="rId5" Type="http://schemas.openxmlformats.org/officeDocument/2006/relationships/image" Target="../media/image63.jpeg"/><Relationship Id="rId10" Type="http://schemas.openxmlformats.org/officeDocument/2006/relationships/image" Target="../media/image65.png"/><Relationship Id="rId4" Type="http://schemas.microsoft.com/office/2007/relationships/hdphoto" Target="../media/hdphoto11.wdp"/><Relationship Id="rId9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77.jpeg"/><Relationship Id="rId7" Type="http://schemas.openxmlformats.org/officeDocument/2006/relationships/image" Target="../media/image7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5" Type="http://schemas.openxmlformats.org/officeDocument/2006/relationships/image" Target="../media/image78.jpeg"/><Relationship Id="rId4" Type="http://schemas.microsoft.com/office/2007/relationships/hdphoto" Target="../media/hdphoto13.wdp"/><Relationship Id="rId9" Type="http://schemas.openxmlformats.org/officeDocument/2006/relationships/image" Target="../media/image8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png"/><Relationship Id="rId7" Type="http://schemas.openxmlformats.org/officeDocument/2006/relationships/image" Target="../media/image91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зель Нурбаяновна\Desktop\Фото\9036855e-2159-4ea2-ab1a-63f56fb6f29e (1)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4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1" r="4598" b="19331"/>
          <a:stretch/>
        </p:blipFill>
        <p:spPr bwMode="auto">
          <a:xfrm>
            <a:off x="0" y="-8781"/>
            <a:ext cx="9144000" cy="515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83083"/>
            <a:ext cx="8928992" cy="4968552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gray">
          <a:xfrm flipV="1">
            <a:off x="245037" y="3439310"/>
            <a:ext cx="1962847" cy="158908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EAEAEA">
                  <a:gamma/>
                  <a:shade val="63529"/>
                  <a:invGamma/>
                  <a:alpha val="20000"/>
                </a:srgbClr>
              </a:gs>
              <a:gs pos="50000">
                <a:srgbClr val="EAEAEA">
                  <a:alpha val="20000"/>
                </a:srgbClr>
              </a:gs>
              <a:gs pos="100000">
                <a:srgbClr val="EAEAEA">
                  <a:gamma/>
                  <a:shade val="63529"/>
                  <a:invGamma/>
                  <a:alpha val="2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gray">
          <a:xfrm flipV="1">
            <a:off x="2327601" y="2930934"/>
            <a:ext cx="2056430" cy="2168525"/>
          </a:xfrm>
          <a:prstGeom prst="can">
            <a:avLst>
              <a:gd name="adj" fmla="val 23795"/>
            </a:avLst>
          </a:prstGeom>
          <a:gradFill rotWithShape="1">
            <a:gsLst>
              <a:gs pos="0">
                <a:srgbClr val="EAEAEA">
                  <a:gamma/>
                  <a:shade val="63529"/>
                  <a:invGamma/>
                  <a:alpha val="20000"/>
                </a:srgbClr>
              </a:gs>
              <a:gs pos="50000">
                <a:srgbClr val="EAEAEA">
                  <a:alpha val="20000"/>
                </a:srgbClr>
              </a:gs>
              <a:gs pos="100000">
                <a:srgbClr val="EAEAEA">
                  <a:gamma/>
                  <a:shade val="63529"/>
                  <a:invGamma/>
                  <a:alpha val="2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 flipV="1">
            <a:off x="4542027" y="2080035"/>
            <a:ext cx="2081207" cy="2938462"/>
          </a:xfrm>
          <a:prstGeom prst="can">
            <a:avLst>
              <a:gd name="adj" fmla="val 23314"/>
            </a:avLst>
          </a:prstGeom>
          <a:gradFill rotWithShape="1">
            <a:gsLst>
              <a:gs pos="0">
                <a:srgbClr val="EAEAEA">
                  <a:gamma/>
                  <a:shade val="63529"/>
                  <a:invGamma/>
                  <a:alpha val="20000"/>
                </a:srgbClr>
              </a:gs>
              <a:gs pos="50000">
                <a:srgbClr val="EAEAEA">
                  <a:alpha val="20000"/>
                </a:srgbClr>
              </a:gs>
              <a:gs pos="100000">
                <a:srgbClr val="EAEAEA">
                  <a:gamma/>
                  <a:shade val="63529"/>
                  <a:invGamma/>
                  <a:alpha val="2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gray">
          <a:xfrm flipV="1">
            <a:off x="6788109" y="1542388"/>
            <a:ext cx="2108769" cy="3689350"/>
          </a:xfrm>
          <a:prstGeom prst="can">
            <a:avLst>
              <a:gd name="adj" fmla="val 22946"/>
            </a:avLst>
          </a:prstGeom>
          <a:gradFill rotWithShape="1">
            <a:gsLst>
              <a:gs pos="0">
                <a:srgbClr val="EAEAEA">
                  <a:gamma/>
                  <a:shade val="63529"/>
                  <a:invGamma/>
                  <a:alpha val="20000"/>
                </a:srgbClr>
              </a:gs>
              <a:gs pos="50000">
                <a:srgbClr val="EAEAEA">
                  <a:alpha val="20000"/>
                </a:srgbClr>
              </a:gs>
              <a:gs pos="100000">
                <a:srgbClr val="EAEAEA">
                  <a:gamma/>
                  <a:shade val="63529"/>
                  <a:invGamma/>
                  <a:alpha val="2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4542027" y="2056222"/>
            <a:ext cx="2081207" cy="520700"/>
            <a:chOff x="1003" y="2400"/>
            <a:chExt cx="1089" cy="336"/>
          </a:xfrm>
        </p:grpSpPr>
        <p:sp>
          <p:nvSpPr>
            <p:cNvPr id="24" name="Oval 8"/>
            <p:cNvSpPr>
              <a:spLocks noChangeArrowheads="1"/>
            </p:cNvSpPr>
            <p:nvPr/>
          </p:nvSpPr>
          <p:spPr bwMode="gray">
            <a:xfrm>
              <a:off x="1006" y="2427"/>
              <a:ext cx="1086" cy="309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gamma/>
                    <a:shade val="57255"/>
                    <a:invGamma/>
                  </a:srgbClr>
                </a:gs>
                <a:gs pos="50000">
                  <a:srgbClr val="FF9900"/>
                </a:gs>
                <a:gs pos="100000">
                  <a:srgbClr val="FF9900">
                    <a:gamma/>
                    <a:shade val="57255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Oval 9"/>
            <p:cNvSpPr>
              <a:spLocks noChangeArrowheads="1"/>
            </p:cNvSpPr>
            <p:nvPr/>
          </p:nvSpPr>
          <p:spPr bwMode="gray">
            <a:xfrm>
              <a:off x="1003" y="2400"/>
              <a:ext cx="1086" cy="309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gamma/>
                    <a:tint val="28627"/>
                    <a:invGamma/>
                  </a:srgbClr>
                </a:gs>
                <a:gs pos="100000">
                  <a:srgbClr val="FF9900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" name="Group 10"/>
          <p:cNvGrpSpPr>
            <a:grpSpLocks/>
          </p:cNvGrpSpPr>
          <p:nvPr/>
        </p:nvGrpSpPr>
        <p:grpSpPr bwMode="auto">
          <a:xfrm>
            <a:off x="6786522" y="1524926"/>
            <a:ext cx="2108770" cy="520700"/>
            <a:chOff x="1003" y="2400"/>
            <a:chExt cx="1089" cy="336"/>
          </a:xfrm>
        </p:grpSpPr>
        <p:sp>
          <p:nvSpPr>
            <p:cNvPr id="27" name="Oval 11"/>
            <p:cNvSpPr>
              <a:spLocks noChangeArrowheads="1"/>
            </p:cNvSpPr>
            <p:nvPr/>
          </p:nvSpPr>
          <p:spPr bwMode="gray">
            <a:xfrm>
              <a:off x="1006" y="2427"/>
              <a:ext cx="1086" cy="309"/>
            </a:xfrm>
            <a:prstGeom prst="ellipse">
              <a:avLst/>
            </a:prstGeom>
            <a:gradFill rotWithShape="1">
              <a:gsLst>
                <a:gs pos="0">
                  <a:srgbClr val="669900">
                    <a:gamma/>
                    <a:shade val="57255"/>
                    <a:invGamma/>
                  </a:srgbClr>
                </a:gs>
                <a:gs pos="50000">
                  <a:srgbClr val="669900"/>
                </a:gs>
                <a:gs pos="100000">
                  <a:srgbClr val="669900">
                    <a:gamma/>
                    <a:shade val="57255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Oval 12"/>
            <p:cNvSpPr>
              <a:spLocks noChangeArrowheads="1"/>
            </p:cNvSpPr>
            <p:nvPr/>
          </p:nvSpPr>
          <p:spPr bwMode="gray">
            <a:xfrm>
              <a:off x="1003" y="2400"/>
              <a:ext cx="1086" cy="309"/>
            </a:xfrm>
            <a:prstGeom prst="ellipse">
              <a:avLst/>
            </a:prstGeom>
            <a:gradFill rotWithShape="1">
              <a:gsLst>
                <a:gs pos="0">
                  <a:srgbClr val="669900">
                    <a:gamma/>
                    <a:tint val="28627"/>
                    <a:invGamma/>
                  </a:srgbClr>
                </a:gs>
                <a:gs pos="100000">
                  <a:srgbClr val="669900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9" name="Group 13"/>
          <p:cNvGrpSpPr>
            <a:grpSpLocks/>
          </p:cNvGrpSpPr>
          <p:nvPr/>
        </p:nvGrpSpPr>
        <p:grpSpPr bwMode="auto">
          <a:xfrm>
            <a:off x="251520" y="3404391"/>
            <a:ext cx="1950006" cy="520700"/>
            <a:chOff x="1003" y="2400"/>
            <a:chExt cx="1089" cy="336"/>
          </a:xfrm>
        </p:grpSpPr>
        <p:sp>
          <p:nvSpPr>
            <p:cNvPr id="30" name="Oval 14"/>
            <p:cNvSpPr>
              <a:spLocks noChangeArrowheads="1"/>
            </p:cNvSpPr>
            <p:nvPr/>
          </p:nvSpPr>
          <p:spPr bwMode="gray">
            <a:xfrm>
              <a:off x="1006" y="2427"/>
              <a:ext cx="1086" cy="30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5725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7255"/>
                    <a:invGamma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15"/>
            <p:cNvSpPr>
              <a:spLocks noChangeArrowheads="1"/>
            </p:cNvSpPr>
            <p:nvPr/>
          </p:nvSpPr>
          <p:spPr bwMode="gray">
            <a:xfrm>
              <a:off x="1003" y="2400"/>
              <a:ext cx="1086" cy="30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176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2339753" y="2880136"/>
            <a:ext cx="2042978" cy="520700"/>
            <a:chOff x="1003" y="2400"/>
            <a:chExt cx="1089" cy="336"/>
          </a:xfrm>
        </p:grpSpPr>
        <p:sp>
          <p:nvSpPr>
            <p:cNvPr id="33" name="Oval 17"/>
            <p:cNvSpPr>
              <a:spLocks noChangeArrowheads="1"/>
            </p:cNvSpPr>
            <p:nvPr/>
          </p:nvSpPr>
          <p:spPr bwMode="gray">
            <a:xfrm>
              <a:off x="1006" y="2427"/>
              <a:ext cx="1086" cy="309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5725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57255"/>
                    <a:invGamma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18"/>
            <p:cNvSpPr>
              <a:spLocks noChangeArrowheads="1"/>
            </p:cNvSpPr>
            <p:nvPr/>
          </p:nvSpPr>
          <p:spPr bwMode="gray">
            <a:xfrm>
              <a:off x="1003" y="2400"/>
              <a:ext cx="1086" cy="309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1765"/>
                    <a:invGamma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6" name="Rectangle 20"/>
          <p:cNvSpPr>
            <a:spLocks noChangeArrowheads="1"/>
          </p:cNvSpPr>
          <p:nvPr/>
        </p:nvSpPr>
        <p:spPr bwMode="auto">
          <a:xfrm>
            <a:off x="2403504" y="3419475"/>
            <a:ext cx="18894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5" action="ppaction://hlinksldjump"/>
              </a:rPr>
              <a:t>“МӘКТӘПТӘ МИНИ-ФУТБОЛ”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4127337" y="2623157"/>
            <a:ext cx="28506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6" action="ppaction://hlinksldjump"/>
              </a:rPr>
              <a:t>“МӘКТӘП МӘТБУГАТЫ”</a:t>
            </a:r>
            <a:endParaRPr lang="en-US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6771079" y="2203643"/>
            <a:ext cx="20433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10000"/>
                </a:solidFill>
                <a:cs typeface="Arial" charset="0"/>
                <a:hlinkClick r:id="rId7" action="ppaction://hlinksldjump"/>
              </a:rPr>
              <a:t>ЕГЭ</a:t>
            </a:r>
            <a:endParaRPr lang="en-US" sz="1600" b="1" dirty="0">
              <a:solidFill>
                <a:srgbClr val="010000"/>
              </a:solidFill>
              <a:cs typeface="Arial" charset="0"/>
            </a:endParaRPr>
          </a:p>
        </p:txBody>
      </p:sp>
      <p:pic>
        <p:nvPicPr>
          <p:cNvPr id="40" name="Picture 24" descr="shadow_1_m"/>
          <p:cNvPicPr>
            <a:picLocks noChangeAspect="1" noChangeArrowheads="1"/>
          </p:cNvPicPr>
          <p:nvPr/>
        </p:nvPicPr>
        <p:blipFill>
          <a:blip r:embed="rId8" cstate="print">
            <a:lum bright="12000"/>
          </a:blip>
          <a:srcRect/>
          <a:stretch>
            <a:fillRect/>
          </a:stretch>
        </p:blipFill>
        <p:spPr bwMode="gray">
          <a:xfrm>
            <a:off x="7110585" y="1661451"/>
            <a:ext cx="1487844" cy="223837"/>
          </a:xfrm>
          <a:prstGeom prst="rect">
            <a:avLst/>
          </a:prstGeom>
          <a:noFill/>
        </p:spPr>
      </p:pic>
      <p:grpSp>
        <p:nvGrpSpPr>
          <p:cNvPr id="41" name="Group 25"/>
          <p:cNvGrpSpPr>
            <a:grpSpLocks/>
          </p:cNvGrpSpPr>
          <p:nvPr/>
        </p:nvGrpSpPr>
        <p:grpSpPr bwMode="auto">
          <a:xfrm>
            <a:off x="6989557" y="147720"/>
            <a:ext cx="1769542" cy="1662638"/>
            <a:chOff x="887" y="2040"/>
            <a:chExt cx="433" cy="422"/>
          </a:xfrm>
        </p:grpSpPr>
        <p:pic>
          <p:nvPicPr>
            <p:cNvPr id="42" name="Picture 26" descr="circuler_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</p:spPr>
        </p:pic>
        <p:sp>
          <p:nvSpPr>
            <p:cNvPr id="43" name="Oval 27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rgbClr val="99CC00">
                    <a:alpha val="55000"/>
                  </a:srgbClr>
                </a:gs>
                <a:gs pos="50000">
                  <a:srgbClr val="99CC00">
                    <a:gamma/>
                    <a:shade val="46275"/>
                    <a:invGamma/>
                    <a:alpha val="89999"/>
                  </a:srgbClr>
                </a:gs>
                <a:gs pos="100000">
                  <a:srgbClr val="99CC00">
                    <a:alpha val="55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44" name="Picture 28" descr="Picture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</p:spPr>
        </p:pic>
      </p:grpSp>
      <p:pic>
        <p:nvPicPr>
          <p:cNvPr id="46" name="Picture 30" descr="shadow_1_m"/>
          <p:cNvPicPr>
            <a:picLocks noChangeAspect="1" noChangeArrowheads="1"/>
          </p:cNvPicPr>
          <p:nvPr/>
        </p:nvPicPr>
        <p:blipFill>
          <a:blip r:embed="rId8" cstate="print">
            <a:lum bright="12000"/>
          </a:blip>
          <a:srcRect/>
          <a:stretch>
            <a:fillRect/>
          </a:stretch>
        </p:blipFill>
        <p:spPr bwMode="gray">
          <a:xfrm>
            <a:off x="4885334" y="2162585"/>
            <a:ext cx="1466437" cy="223837"/>
          </a:xfrm>
          <a:prstGeom prst="rect">
            <a:avLst/>
          </a:prstGeom>
          <a:noFill/>
        </p:spPr>
      </p:pic>
      <p:grpSp>
        <p:nvGrpSpPr>
          <p:cNvPr id="47" name="Group 31"/>
          <p:cNvGrpSpPr>
            <a:grpSpLocks/>
          </p:cNvGrpSpPr>
          <p:nvPr/>
        </p:nvGrpSpPr>
        <p:grpSpPr bwMode="auto">
          <a:xfrm>
            <a:off x="4672191" y="627048"/>
            <a:ext cx="1783611" cy="1676824"/>
            <a:chOff x="887" y="2040"/>
            <a:chExt cx="433" cy="422"/>
          </a:xfrm>
        </p:grpSpPr>
        <p:pic>
          <p:nvPicPr>
            <p:cNvPr id="48" name="Picture 32" descr="circuler_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</p:spPr>
        </p:pic>
        <p:sp>
          <p:nvSpPr>
            <p:cNvPr id="49" name="Oval 33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55000"/>
                  </a:srgbClr>
                </a:gs>
                <a:gs pos="50000">
                  <a:srgbClr val="FF9900">
                    <a:gamma/>
                    <a:shade val="46275"/>
                    <a:invGamma/>
                    <a:alpha val="89999"/>
                  </a:srgbClr>
                </a:gs>
                <a:gs pos="100000">
                  <a:srgbClr val="FF9900">
                    <a:alpha val="55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000"/>
            </a:p>
          </p:txBody>
        </p:sp>
        <p:pic>
          <p:nvPicPr>
            <p:cNvPr id="50" name="Picture 34" descr="Picture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</p:spPr>
        </p:pic>
      </p:grpSp>
      <p:sp>
        <p:nvSpPr>
          <p:cNvPr id="51" name="Rectangle 35"/>
          <p:cNvSpPr>
            <a:spLocks noChangeArrowheads="1"/>
          </p:cNvSpPr>
          <p:nvPr/>
        </p:nvSpPr>
        <p:spPr bwMode="gray">
          <a:xfrm>
            <a:off x="5003227" y="1261431"/>
            <a:ext cx="10988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  <a:buSzPct val="75000"/>
              <a:buFont typeface="Arial" charset="0"/>
              <a:buNone/>
            </a:pPr>
            <a:r>
              <a:rPr lang="ru-RU" sz="2000" b="1" dirty="0" smtClean="0">
                <a:solidFill>
                  <a:srgbClr val="FEFFFF"/>
                </a:solidFill>
                <a:cs typeface="Arial" charset="0"/>
              </a:rPr>
              <a:t>ТӘРБИЯ</a:t>
            </a:r>
            <a:endParaRPr lang="en-US" sz="2000" b="1" dirty="0">
              <a:solidFill>
                <a:srgbClr val="FEFFFF"/>
              </a:solidFill>
              <a:cs typeface="Arial" charset="0"/>
            </a:endParaRPr>
          </a:p>
        </p:txBody>
      </p:sp>
      <p:pic>
        <p:nvPicPr>
          <p:cNvPr id="52" name="Picture 36" descr="shadow_1_m"/>
          <p:cNvPicPr>
            <a:picLocks noChangeAspect="1" noChangeArrowheads="1"/>
          </p:cNvPicPr>
          <p:nvPr/>
        </p:nvPicPr>
        <p:blipFill>
          <a:blip r:embed="rId8" cstate="print">
            <a:lum bright="12000"/>
          </a:blip>
          <a:srcRect/>
          <a:stretch>
            <a:fillRect/>
          </a:stretch>
        </p:blipFill>
        <p:spPr bwMode="gray">
          <a:xfrm>
            <a:off x="2627528" y="3011899"/>
            <a:ext cx="1441423" cy="223837"/>
          </a:xfrm>
          <a:prstGeom prst="rect">
            <a:avLst/>
          </a:prstGeom>
          <a:noFill/>
        </p:spPr>
      </p:pic>
      <p:grpSp>
        <p:nvGrpSpPr>
          <p:cNvPr id="53" name="Group 37"/>
          <p:cNvGrpSpPr>
            <a:grpSpLocks/>
          </p:cNvGrpSpPr>
          <p:nvPr/>
        </p:nvGrpSpPr>
        <p:grpSpPr bwMode="auto">
          <a:xfrm>
            <a:off x="2432606" y="1461486"/>
            <a:ext cx="1798554" cy="1691701"/>
            <a:chOff x="887" y="2040"/>
            <a:chExt cx="433" cy="422"/>
          </a:xfrm>
        </p:grpSpPr>
        <p:pic>
          <p:nvPicPr>
            <p:cNvPr id="54" name="Picture 38" descr="circuler_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</p:spPr>
        </p:pic>
        <p:sp>
          <p:nvSpPr>
            <p:cNvPr id="55" name="Oval 39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55000"/>
                  </a:schemeClr>
                </a:gs>
                <a:gs pos="50000">
                  <a:schemeClr val="accent2">
                    <a:gamma/>
                    <a:shade val="46275"/>
                    <a:invGamma/>
                    <a:alpha val="89999"/>
                  </a:schemeClr>
                </a:gs>
                <a:gs pos="100000">
                  <a:schemeClr val="accent2">
                    <a:alpha val="5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6" name="Picture 40" descr="Picture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</p:spPr>
        </p:pic>
      </p:grpSp>
      <p:pic>
        <p:nvPicPr>
          <p:cNvPr id="58" name="Picture 42" descr="shadow_1_m"/>
          <p:cNvPicPr>
            <a:picLocks noChangeAspect="1" noChangeArrowheads="1"/>
          </p:cNvPicPr>
          <p:nvPr/>
        </p:nvPicPr>
        <p:blipFill>
          <a:blip r:embed="rId8" cstate="print">
            <a:lum bright="12000"/>
          </a:blip>
          <a:srcRect/>
          <a:stretch>
            <a:fillRect/>
          </a:stretch>
        </p:blipFill>
        <p:spPr bwMode="gray">
          <a:xfrm>
            <a:off x="478144" y="3525041"/>
            <a:ext cx="1373994" cy="223837"/>
          </a:xfrm>
          <a:prstGeom prst="rect">
            <a:avLst/>
          </a:prstGeom>
          <a:noFill/>
        </p:spPr>
      </p:pic>
      <p:sp>
        <p:nvSpPr>
          <p:cNvPr id="63" name="Rectangle 47"/>
          <p:cNvSpPr>
            <a:spLocks noChangeArrowheads="1"/>
          </p:cNvSpPr>
          <p:nvPr/>
        </p:nvSpPr>
        <p:spPr bwMode="gray">
          <a:xfrm>
            <a:off x="7161589" y="775044"/>
            <a:ext cx="14990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  <a:buSzPct val="75000"/>
              <a:buFont typeface="Arial" charset="0"/>
              <a:buNone/>
            </a:pPr>
            <a:r>
              <a:rPr lang="ru-RU" sz="2000" b="1" dirty="0" smtClean="0">
                <a:solidFill>
                  <a:srgbClr val="FEFFFF"/>
                </a:solidFill>
                <a:cs typeface="Arial" charset="0"/>
              </a:rPr>
              <a:t>УКУ-УКЫТУ</a:t>
            </a:r>
            <a:endParaRPr lang="en-US" sz="2000" b="1" dirty="0">
              <a:solidFill>
                <a:srgbClr val="FEFFFF"/>
              </a:solidFill>
              <a:cs typeface="Arial" charset="0"/>
            </a:endParaRPr>
          </a:p>
        </p:txBody>
      </p:sp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2651"/>
            <a:ext cx="1137949" cy="107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Rectangle 29"/>
          <p:cNvSpPr>
            <a:spLocks noChangeArrowheads="1"/>
          </p:cNvSpPr>
          <p:nvPr/>
        </p:nvSpPr>
        <p:spPr bwMode="gray">
          <a:xfrm>
            <a:off x="2888985" y="2130358"/>
            <a:ext cx="8857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  <a:buSzPct val="75000"/>
              <a:buFont typeface="Arial" charset="0"/>
              <a:buNone/>
            </a:pPr>
            <a:r>
              <a:rPr lang="ru-RU" b="1" dirty="0" smtClean="0">
                <a:solidFill>
                  <a:srgbClr val="FEFFFF"/>
                </a:solidFill>
                <a:cs typeface="Arial" charset="0"/>
              </a:rPr>
              <a:t>СПОРТ</a:t>
            </a:r>
            <a:endParaRPr lang="en-US" b="1" dirty="0">
              <a:solidFill>
                <a:srgbClr val="FEFFFF"/>
              </a:solidFill>
              <a:cs typeface="Arial" charset="0"/>
            </a:endParaRPr>
          </a:p>
        </p:txBody>
      </p:sp>
      <p:sp>
        <p:nvSpPr>
          <p:cNvPr id="69" name="Rectangle 23"/>
          <p:cNvSpPr>
            <a:spLocks noChangeArrowheads="1"/>
          </p:cNvSpPr>
          <p:nvPr/>
        </p:nvSpPr>
        <p:spPr bwMode="auto">
          <a:xfrm>
            <a:off x="6795817" y="2542197"/>
            <a:ext cx="20433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10000"/>
                </a:solidFill>
                <a:cs typeface="Arial" charset="0"/>
                <a:hlinkClick r:id="rId13" action="ppaction://hlinksldjump"/>
              </a:rPr>
              <a:t>ОГЭ</a:t>
            </a:r>
            <a:endParaRPr lang="en-US" sz="16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0" name="Rectangle 23"/>
          <p:cNvSpPr>
            <a:spLocks noChangeArrowheads="1"/>
          </p:cNvSpPr>
          <p:nvPr/>
        </p:nvSpPr>
        <p:spPr bwMode="auto">
          <a:xfrm>
            <a:off x="6822876" y="3387063"/>
            <a:ext cx="20433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14" action="ppaction://hlinksldjump"/>
              </a:rPr>
              <a:t>УКУ ӨЛГЕРЕШЕ</a:t>
            </a:r>
            <a:endParaRPr lang="en-US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65" name="Rectangle 23"/>
          <p:cNvSpPr>
            <a:spLocks noChangeArrowheads="1"/>
          </p:cNvSpPr>
          <p:nvPr/>
        </p:nvSpPr>
        <p:spPr bwMode="auto">
          <a:xfrm>
            <a:off x="6816349" y="3748878"/>
            <a:ext cx="20433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15" action="ppaction://hlinksldjump"/>
              </a:rPr>
              <a:t>КАДРЛАР</a:t>
            </a:r>
            <a:endParaRPr lang="en-US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66" name="Rectangle 22"/>
          <p:cNvSpPr>
            <a:spLocks noChangeArrowheads="1"/>
          </p:cNvSpPr>
          <p:nvPr/>
        </p:nvSpPr>
        <p:spPr bwMode="auto">
          <a:xfrm>
            <a:off x="4100839" y="2969928"/>
            <a:ext cx="28506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16" action="ppaction://hlinksldjump"/>
              </a:rPr>
              <a:t>“БАЛАЛАР - БАЛАЛАРГА” </a:t>
            </a:r>
            <a:endParaRPr lang="en-US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1" name="Rectangle 22"/>
          <p:cNvSpPr>
            <a:spLocks noChangeArrowheads="1"/>
          </p:cNvSpPr>
          <p:nvPr/>
        </p:nvSpPr>
        <p:spPr bwMode="auto">
          <a:xfrm>
            <a:off x="4026236" y="3319276"/>
            <a:ext cx="3107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10000"/>
                </a:solidFill>
                <a:cs typeface="Arial" charset="0"/>
                <a:hlinkClick r:id="rId17" action="ppaction://hlinksldjump"/>
              </a:rPr>
              <a:t>“КЫЗЫКЛЫ ОЧРАШУЛАР” </a:t>
            </a:r>
            <a:endParaRPr lang="en-US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2" name="Rectangle 22"/>
          <p:cNvSpPr>
            <a:spLocks noChangeArrowheads="1"/>
          </p:cNvSpPr>
          <p:nvPr/>
        </p:nvSpPr>
        <p:spPr bwMode="auto">
          <a:xfrm>
            <a:off x="4095184" y="3627053"/>
            <a:ext cx="28506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10000"/>
                </a:solidFill>
                <a:cs typeface="Arial" charset="0"/>
                <a:hlinkClick r:id="rId18" action="ppaction://hlinksldjump"/>
              </a:rPr>
              <a:t>“ТУЛЫ КӨН” 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4" name="Rectangle 22"/>
          <p:cNvSpPr>
            <a:spLocks noChangeArrowheads="1"/>
          </p:cNvSpPr>
          <p:nvPr/>
        </p:nvSpPr>
        <p:spPr bwMode="auto">
          <a:xfrm>
            <a:off x="4160175" y="3943582"/>
            <a:ext cx="28506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10000"/>
                </a:solidFill>
                <a:cs typeface="Arial" charset="0"/>
                <a:hlinkClick r:id="rId19" action="ppaction://hlinksldjump"/>
              </a:rPr>
              <a:t>“МӨСЛИМ ОЧКЫННАРЫ</a:t>
            </a:r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19" action="ppaction://hlinksldjump"/>
              </a:rPr>
              <a:t>”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6" name="Rectangle 22"/>
          <p:cNvSpPr>
            <a:spLocks noChangeArrowheads="1"/>
          </p:cNvSpPr>
          <p:nvPr/>
        </p:nvSpPr>
        <p:spPr bwMode="auto">
          <a:xfrm>
            <a:off x="4084532" y="4292316"/>
            <a:ext cx="28506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10000"/>
                </a:solidFill>
                <a:cs typeface="Arial" charset="0"/>
                <a:hlinkClick r:id="rId20" action="ppaction://hlinksldjump"/>
              </a:rPr>
              <a:t>“ЛИДЕРЛЫК МӘКТӘБЕ” 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7" name="Rectangle 22"/>
          <p:cNvSpPr>
            <a:spLocks noChangeArrowheads="1"/>
          </p:cNvSpPr>
          <p:nvPr/>
        </p:nvSpPr>
        <p:spPr bwMode="auto">
          <a:xfrm>
            <a:off x="4485052" y="4580079"/>
            <a:ext cx="21455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21" action="ppaction://hlinksldjump"/>
              </a:rPr>
              <a:t>“ҺӘРКӨН  ӘТИ БЕЛӘН” 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78" name="Rectangle 20"/>
          <p:cNvSpPr>
            <a:spLocks noChangeArrowheads="1"/>
          </p:cNvSpPr>
          <p:nvPr/>
        </p:nvSpPr>
        <p:spPr bwMode="auto">
          <a:xfrm>
            <a:off x="2345381" y="4284977"/>
            <a:ext cx="18894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22" action="ppaction://hlinksldjump"/>
              </a:rPr>
              <a:t>“</a:t>
            </a:r>
            <a:r>
              <a:rPr lang="tt-RU" sz="1400" b="1" dirty="0" smtClean="0">
                <a:solidFill>
                  <a:srgbClr val="010000"/>
                </a:solidFill>
                <a:cs typeface="Arial" charset="0"/>
                <a:hlinkClick r:id="rId22" action="ppaction://hlinksldjump"/>
              </a:rPr>
              <a:t>СӘЛАМӘТ ТӘНДӘ - СӘЛАМӘТ АКЫЛ”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67" name="Rectangle 21"/>
          <p:cNvSpPr>
            <a:spLocks noChangeArrowheads="1"/>
          </p:cNvSpPr>
          <p:nvPr/>
        </p:nvSpPr>
        <p:spPr bwMode="auto">
          <a:xfrm>
            <a:off x="6813018" y="2992130"/>
            <a:ext cx="20261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solidFill>
                  <a:srgbClr val="010000"/>
                </a:solidFill>
                <a:cs typeface="Arial" charset="0"/>
                <a:hlinkClick r:id="rId23" action="ppaction://hlinksldjump"/>
              </a:rPr>
              <a:t>ОЛИМПИАДА</a:t>
            </a:r>
            <a:endParaRPr lang="ru-RU" sz="1400" b="1" dirty="0" smtClean="0">
              <a:solidFill>
                <a:srgbClr val="010000"/>
              </a:solidFill>
              <a:cs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7" y="1917755"/>
            <a:ext cx="1809592" cy="1761405"/>
          </a:xfrm>
          <a:prstGeom prst="rect">
            <a:avLst/>
          </a:prstGeom>
        </p:spPr>
      </p:pic>
      <p:sp>
        <p:nvSpPr>
          <p:cNvPr id="79" name="Rectangle 20"/>
          <p:cNvSpPr>
            <a:spLocks noChangeArrowheads="1"/>
          </p:cNvSpPr>
          <p:nvPr/>
        </p:nvSpPr>
        <p:spPr bwMode="auto">
          <a:xfrm>
            <a:off x="2207885" y="3926076"/>
            <a:ext cx="23341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25" action="ppaction://hlinksldjump"/>
              </a:rPr>
              <a:t>“ПРЕЗИДЕНТ ЯРЫШЛАРЫ”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80" name="Rectangle 20"/>
          <p:cNvSpPr>
            <a:spLocks noChangeArrowheads="1"/>
          </p:cNvSpPr>
          <p:nvPr/>
        </p:nvSpPr>
        <p:spPr bwMode="auto">
          <a:xfrm>
            <a:off x="284474" y="4076505"/>
            <a:ext cx="18894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26" action="ppaction://hlinksldjump"/>
              </a:rPr>
              <a:t>“</a:t>
            </a:r>
            <a:r>
              <a:rPr lang="tt-RU" sz="1400" b="1" dirty="0" smtClean="0">
                <a:solidFill>
                  <a:srgbClr val="010000"/>
                </a:solidFill>
                <a:cs typeface="Arial" charset="0"/>
                <a:hlinkClick r:id="rId26" action="ppaction://hlinksldjump"/>
              </a:rPr>
              <a:t>ТУГАН ТЕЛЕМ – ИРКӘ ГӨЛЕМ”</a:t>
            </a:r>
            <a:endParaRPr lang="ru-RU" sz="1400" b="1" dirty="0">
              <a:solidFill>
                <a:srgbClr val="010000"/>
              </a:solidFill>
              <a:cs typeface="Arial" charset="0"/>
            </a:endParaRPr>
          </a:p>
        </p:txBody>
      </p:sp>
      <p:sp>
        <p:nvSpPr>
          <p:cNvPr id="81" name="Rectangle 23"/>
          <p:cNvSpPr>
            <a:spLocks noChangeArrowheads="1"/>
          </p:cNvSpPr>
          <p:nvPr/>
        </p:nvSpPr>
        <p:spPr bwMode="auto">
          <a:xfrm>
            <a:off x="6738484" y="4168880"/>
            <a:ext cx="22120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0000"/>
                </a:solidFill>
                <a:cs typeface="Arial" charset="0"/>
                <a:hlinkClick r:id="rId27" action="ppaction://hlinksldjump"/>
              </a:rPr>
              <a:t>МАТЕРИАЛЬ - ТЕХНИК БАЗА</a:t>
            </a:r>
            <a:endParaRPr lang="en-US" sz="1400" b="1" dirty="0">
              <a:solidFill>
                <a:srgbClr val="01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9194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340622"/>
              </p:ext>
            </p:extLst>
          </p:nvPr>
        </p:nvGraphicFramePr>
        <p:xfrm>
          <a:off x="179512" y="411510"/>
          <a:ext cx="8807691" cy="18288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97234"/>
                <a:gridCol w="968860"/>
                <a:gridCol w="995647"/>
                <a:gridCol w="1049190"/>
                <a:gridCol w="1049190"/>
                <a:gridCol w="1049190"/>
                <a:gridCol w="1049190"/>
                <a:gridCol w="1049190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400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2014-2015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2015-2016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2016-2017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2017-2018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2018-2019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2019-2020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2020-2021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</a:tr>
              <a:tr h="4205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ПОБЕДИТЕЛИ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18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20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19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34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31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solidFill>
                            <a:srgbClr val="008080"/>
                          </a:solidFill>
                          <a:latin typeface="+mj-lt"/>
                        </a:rPr>
                        <a:t>36</a:t>
                      </a:r>
                      <a:endParaRPr lang="ru-RU" sz="1800" b="1" dirty="0">
                        <a:solidFill>
                          <a:srgbClr val="008080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</a:tr>
              <a:tr h="2841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ПРИЗЁРЫ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36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44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64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71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112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124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solidFill>
                            <a:srgbClr val="008080"/>
                          </a:solidFill>
                          <a:latin typeface="+mj-lt"/>
                        </a:rPr>
                        <a:t>153</a:t>
                      </a:r>
                      <a:endParaRPr lang="ru-RU" sz="1800" b="1" dirty="0">
                        <a:solidFill>
                          <a:srgbClr val="008080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</a:tr>
              <a:tr h="2841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t-RU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ИТОГО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54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64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latin typeface="+mj-lt"/>
                        </a:rPr>
                        <a:t>83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99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146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155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 dirty="0" smtClean="0">
                          <a:solidFill>
                            <a:srgbClr val="008080"/>
                          </a:solidFill>
                          <a:latin typeface="+mj-lt"/>
                        </a:rPr>
                        <a:t>189</a:t>
                      </a:r>
                      <a:endParaRPr lang="ru-RU" sz="1800" b="1" dirty="0">
                        <a:solidFill>
                          <a:srgbClr val="008080"/>
                        </a:solidFill>
                        <a:latin typeface="+mj-lt"/>
                      </a:endParaRPr>
                    </a:p>
                  </a:txBody>
                  <a:tcPr marL="68589" marR="68589" marT="25712" marB="25712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259632" y="0"/>
            <a:ext cx="6038851" cy="518807"/>
          </a:xfrm>
          <a:prstGeom prst="rect">
            <a:avLst/>
          </a:prstGeom>
        </p:spPr>
        <p:txBody>
          <a:bodyPr wrap="square" lIns="102308" tIns="51155" rIns="102308" bIns="51155">
            <a:spAutoFit/>
          </a:bodyPr>
          <a:lstStyle/>
          <a:p>
            <a:pPr algn="ctr"/>
            <a:r>
              <a:rPr lang="ru-RU" sz="2700" b="1" dirty="0" smtClean="0">
                <a:latin typeface="+mj-lt"/>
                <a:cs typeface="Times New Roman" pitchFamily="18" charset="0"/>
              </a:rPr>
              <a:t>Муниципальный </a:t>
            </a:r>
            <a:r>
              <a:rPr lang="ru-RU" sz="2700" b="1" dirty="0" smtClean="0">
                <a:latin typeface="+mj-lt"/>
                <a:cs typeface="Times New Roman" pitchFamily="18" charset="0"/>
              </a:rPr>
              <a:t>этап</a:t>
            </a:r>
            <a:endParaRPr lang="ru-RU" sz="27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61143" y="2139702"/>
            <a:ext cx="7235825" cy="518807"/>
          </a:xfrm>
          <a:prstGeom prst="rect">
            <a:avLst/>
          </a:prstGeom>
        </p:spPr>
        <p:txBody>
          <a:bodyPr wrap="square" lIns="102308" tIns="51155" rIns="102308" bIns="51155">
            <a:spAutoFit/>
          </a:bodyPr>
          <a:lstStyle/>
          <a:p>
            <a:pPr algn="ctr"/>
            <a:r>
              <a:rPr lang="ru-RU" sz="2700" b="1" dirty="0" smtClean="0">
                <a:latin typeface="+mj-lt"/>
                <a:cs typeface="Times New Roman" pitchFamily="18" charset="0"/>
              </a:rPr>
              <a:t>Региональный  </a:t>
            </a:r>
            <a:r>
              <a:rPr lang="ru-RU" sz="2700" b="1" dirty="0">
                <a:latin typeface="+mj-lt"/>
                <a:cs typeface="Times New Roman" pitchFamily="18" charset="0"/>
              </a:rPr>
              <a:t>этап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43318"/>
              </p:ext>
            </p:extLst>
          </p:nvPr>
        </p:nvGraphicFramePr>
        <p:xfrm>
          <a:off x="179512" y="2666124"/>
          <a:ext cx="8856982" cy="171208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14582"/>
                <a:gridCol w="1213285"/>
                <a:gridCol w="1161287"/>
                <a:gridCol w="1091957"/>
                <a:gridCol w="1091957"/>
                <a:gridCol w="1091957"/>
                <a:gridCol w="1091957"/>
              </a:tblGrid>
              <a:tr h="378589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2015-2016</a:t>
                      </a:r>
                      <a:endParaRPr lang="ru-RU" sz="16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2016-2017</a:t>
                      </a:r>
                      <a:endParaRPr lang="ru-RU" sz="16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2017-2018</a:t>
                      </a:r>
                      <a:endParaRPr lang="ru-RU" sz="16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12185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2018-2019</a:t>
                      </a:r>
                      <a:endParaRPr lang="ru-RU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2019-2020</a:t>
                      </a:r>
                      <a:endParaRPr lang="ru-RU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-202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</a:tr>
              <a:tr h="3838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</a:rPr>
                        <a:t>КОЛИЧЕСТВО УЧАСТНИКОВ</a:t>
                      </a:r>
                      <a:endParaRPr lang="ru-RU" sz="16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10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8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18</a:t>
                      </a:r>
                      <a:endParaRPr lang="ru-RU" sz="1800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28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</a:tr>
              <a:tr h="267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ПОБЕДИТЕЛИ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0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0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1</a:t>
                      </a:r>
                      <a:endParaRPr lang="ru-RU" sz="1800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</a:tr>
              <a:tr h="2809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smtClean="0">
                          <a:latin typeface="+mj-lt"/>
                        </a:rPr>
                        <a:t>ПРИЗЁРЫ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2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3</a:t>
                      </a:r>
                      <a:endParaRPr lang="ru-RU" sz="1800" b="1" dirty="0"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5</a:t>
                      </a:r>
                      <a:endParaRPr lang="ru-RU" sz="1800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34290" marB="3429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51845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1" y="33468"/>
            <a:ext cx="50802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Calibri Light" pitchFamily="34" charset="0"/>
              </a:rPr>
              <a:t>ХАРАКТЕРИСТИКА ПЕДАГОГИЧЕСКИХ КАДРОВ</a:t>
            </a:r>
            <a:endParaRPr lang="ru-RU" sz="2000" dirty="0">
              <a:solidFill>
                <a:srgbClr val="FF0000"/>
              </a:solidFill>
              <a:latin typeface="Calibri Ligh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11510"/>
            <a:ext cx="3118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alibri Light" pitchFamily="34" charset="0"/>
              </a:rPr>
              <a:t>По образовательному уровню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alibri Ligh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414560"/>
            <a:ext cx="2765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alibri Light" pitchFamily="34" charset="0"/>
              </a:rPr>
              <a:t>По педагогическому стажу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alibri Ligh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499776"/>
            <a:ext cx="3419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alibri Light" pitchFamily="34" charset="0"/>
              </a:rPr>
              <a:t>По квалификационной категории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alibri Light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78839" y="2638276"/>
            <a:ext cx="1345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alibri Light" pitchFamily="34" charset="0"/>
              </a:rPr>
              <a:t>По возрасту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alibri Light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792584"/>
              </p:ext>
            </p:extLst>
          </p:nvPr>
        </p:nvGraphicFramePr>
        <p:xfrm>
          <a:off x="179512" y="580876"/>
          <a:ext cx="4320480" cy="1828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0294572"/>
              </p:ext>
            </p:extLst>
          </p:nvPr>
        </p:nvGraphicFramePr>
        <p:xfrm>
          <a:off x="40554" y="2773429"/>
          <a:ext cx="45720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7303287"/>
              </p:ext>
            </p:extLst>
          </p:nvPr>
        </p:nvGraphicFramePr>
        <p:xfrm>
          <a:off x="4518908" y="2915275"/>
          <a:ext cx="4677926" cy="19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8147599"/>
              </p:ext>
            </p:extLst>
          </p:nvPr>
        </p:nvGraphicFramePr>
        <p:xfrm>
          <a:off x="4789867" y="700597"/>
          <a:ext cx="4136008" cy="1903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Управляющая кнопка: домой 10">
            <a:hlinkClick r:id="" action="ppaction://hlinkshowjump?jump=firstslide" highlightClick="1"/>
          </p:cNvPr>
          <p:cNvSpPr/>
          <p:nvPr/>
        </p:nvSpPr>
        <p:spPr>
          <a:xfrm>
            <a:off x="8563272" y="4767200"/>
            <a:ext cx="539552" cy="360040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34379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2825" y="961137"/>
            <a:ext cx="4386390" cy="7153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Россия мәктәп укучылары хәрәкәте (РДШ)</a:t>
            </a:r>
            <a:r>
              <a:rPr lang="ru-RU" sz="2100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85545" y="2200653"/>
            <a:ext cx="2734392" cy="3923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Тимурчылык хәрәкәте</a:t>
            </a:r>
            <a:r>
              <a:rPr lang="ru-RU" sz="2100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20025" y="3015389"/>
            <a:ext cx="3411015" cy="7153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“SMS балалар”</a:t>
            </a:r>
          </a:p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 хәрәкәте</a:t>
            </a:r>
            <a:r>
              <a:rPr lang="ru-RU" sz="2100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1439" y="3015390"/>
            <a:ext cx="3529160" cy="7155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“Юнармия” хәрби-патриотик </a:t>
            </a:r>
          </a:p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хәрәкәте</a:t>
            </a:r>
            <a:r>
              <a:rPr lang="ru-RU" sz="2100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18727" y="2200653"/>
            <a:ext cx="2780088" cy="3922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Волонтёрлык хәрәкәте</a:t>
            </a:r>
            <a:r>
              <a:rPr lang="ru-RU" sz="2100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57433" y="951090"/>
            <a:ext cx="4102676" cy="7153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“Бердәмлек” </a:t>
            </a:r>
          </a:p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укучылар үзидарәсе</a:t>
            </a:r>
            <a:endParaRPr lang="ru-RU" sz="2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98655" y="4074272"/>
            <a:ext cx="2429030" cy="3922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11" tIns="34255" rIns="68511" bIns="34255">
            <a:spAutoFit/>
          </a:bodyPr>
          <a:lstStyle/>
          <a:p>
            <a:pPr algn="ctr"/>
            <a:r>
              <a:rPr lang="tt-RU" sz="2100" dirty="0">
                <a:latin typeface="+mj-lt"/>
                <a:cs typeface="Times New Roman" panose="02020603050405020304" pitchFamily="18" charset="0"/>
              </a:rPr>
              <a:t>Әйдәманнар</a:t>
            </a:r>
            <a:endParaRPr lang="ru-RU" sz="2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86147" y="188783"/>
            <a:ext cx="5164986" cy="484738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ru-RU" sz="2700" dirty="0">
                <a:latin typeface="+mj-lt"/>
              </a:rPr>
              <a:t>“ЛИДЕРЛЫК МӘКТӘБЕ” ПРОЕКТЫ </a:t>
            </a:r>
          </a:p>
        </p:txBody>
      </p:sp>
      <p:pic>
        <p:nvPicPr>
          <p:cNvPr id="14" name="Picture 4" descr="C:\Users\Юрист\Desktop\10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Users\Юрист\Desktop\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434" y="4469764"/>
            <a:ext cx="725185" cy="6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Юрист\Desktop\1000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Users\Юрист\Desktop\1000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42258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Управляющая кнопка: домой 16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42793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6929" b="12137"/>
          <a:stretch/>
        </p:blipFill>
        <p:spPr>
          <a:xfrm>
            <a:off x="706065" y="562976"/>
            <a:ext cx="3480386" cy="2110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"/>
          <a:stretch/>
        </p:blipFill>
        <p:spPr>
          <a:xfrm>
            <a:off x="5086104" y="2752904"/>
            <a:ext cx="3506882" cy="2265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406148" y="78341"/>
            <a:ext cx="6726515" cy="48463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r>
              <a:rPr lang="ru-RU" sz="2700" dirty="0">
                <a:latin typeface="+mj-lt"/>
              </a:rPr>
              <a:t>“БАЛАЛАР- БАЛАЛАРГА” СОЦИАЛЬ ПРОЕКТЫ </a:t>
            </a:r>
          </a:p>
        </p:txBody>
      </p:sp>
      <p:pic>
        <p:nvPicPr>
          <p:cNvPr id="10" name="Picture 4" descr="C:\Users\Юрист\Desktop\100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Юрист\Desktop\1000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C:\Users\pc07\Desktop\для род.собр\P_20181210_12225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57"/>
          <a:stretch/>
        </p:blipFill>
        <p:spPr bwMode="auto">
          <a:xfrm>
            <a:off x="706065" y="2752904"/>
            <a:ext cx="3516200" cy="226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pc07\Desktop\для род.собр\P_20181210_11484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7" b="4804"/>
          <a:stretch/>
        </p:blipFill>
        <p:spPr bwMode="auto">
          <a:xfrm>
            <a:off x="5066772" y="562977"/>
            <a:ext cx="3545547" cy="2115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8592986" y="463944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5588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5924"/>
            <a:ext cx="9144000" cy="423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tt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“МӘКТӘП МӘТБУГАТЫ” ПРОЕКТЫ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9710" y="1363056"/>
            <a:ext cx="9102436" cy="1038746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59" y="2391137"/>
            <a:ext cx="3219866" cy="241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5968" y="2499742"/>
            <a:ext cx="3219867" cy="241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 l="-2057" t="13416" r="1386" b="13152"/>
          <a:stretch>
            <a:fillRect/>
          </a:stretch>
        </p:blipFill>
        <p:spPr bwMode="auto">
          <a:xfrm rot="21337714">
            <a:off x="2448632" y="482998"/>
            <a:ext cx="2012784" cy="2610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/>
          <a:srcRect l="6012" t="14298" r="4643" b="18165"/>
          <a:stretch>
            <a:fillRect/>
          </a:stretch>
        </p:blipFill>
        <p:spPr bwMode="auto">
          <a:xfrm rot="390232">
            <a:off x="4541056" y="560312"/>
            <a:ext cx="1926155" cy="2588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Юрист\Desktop\1000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Юрист\Desktop\1000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Юрист\Desktop\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434" y="4469764"/>
            <a:ext cx="725185" cy="6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71137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24"/>
            <a:ext cx="9144000" cy="423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tt-RU" sz="2100">
                <a:latin typeface="Times New Roman" panose="02020603050405020304" pitchFamily="18" charset="0"/>
                <a:cs typeface="Times New Roman" panose="02020603050405020304" pitchFamily="18" charset="0"/>
              </a:rPr>
              <a:t>«ЛЕПБУК” ПРОЕКТЫ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5" y="36071"/>
            <a:ext cx="887678" cy="475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0" t="10448" r="9452" b="5174"/>
          <a:stretch/>
        </p:blipFill>
        <p:spPr>
          <a:xfrm>
            <a:off x="2862617" y="775751"/>
            <a:ext cx="3299348" cy="25444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4609" r="452" b="16129"/>
          <a:stretch/>
        </p:blipFill>
        <p:spPr>
          <a:xfrm>
            <a:off x="249550" y="809405"/>
            <a:ext cx="2355110" cy="25108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" t="12831" r="-1" b="13139"/>
          <a:stretch/>
        </p:blipFill>
        <p:spPr>
          <a:xfrm>
            <a:off x="6419922" y="809405"/>
            <a:ext cx="2546657" cy="2505545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22584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Гузель Нурбаяновна\Desktop\Фото\cb775e2a211a0a7640ea8578053b2697_X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27"/>
          <a:stretch/>
        </p:blipFill>
        <p:spPr bwMode="auto">
          <a:xfrm>
            <a:off x="6171299" y="2777597"/>
            <a:ext cx="2961435" cy="218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924"/>
            <a:ext cx="9144000" cy="423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tt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“МӘКТӘПТӘ МИНИ-ФУТБОЛ” ПРОЕКТЫ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5" y="36071"/>
            <a:ext cx="887678" cy="475720"/>
          </a:xfrm>
          <a:prstGeom prst="rect">
            <a:avLst/>
          </a:prstGeom>
        </p:spPr>
      </p:pic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Гузель Нурбаяновна\Desktop\Фото\3d57d3ccdf25f1d4bbcb89de3015fe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565" y="507272"/>
            <a:ext cx="2950169" cy="213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зель Нурбаяновна\Desktop\Фото\07a8eae5-0040-4f1a-8620-7a8e4e79cc9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964" y="507272"/>
            <a:ext cx="2848648" cy="213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зель Нурбаяновна\Desktop\Фото\23ae56d8-ef8b-4d8c-bcfc-4d7f546f35f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" y="511791"/>
            <a:ext cx="3197951" cy="213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зель Нурбаяновна\Desktop\Фото\35e39d69-be8b-4570-b9a9-c41b7556b22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42" b="2644"/>
          <a:stretch/>
        </p:blipFill>
        <p:spPr bwMode="auto">
          <a:xfrm>
            <a:off x="0" y="2788857"/>
            <a:ext cx="3197951" cy="217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Гузель Нурбаяновна\Desktop\Фото\5518cf217743d7be0635925ed6e2e832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167" b="930"/>
          <a:stretch/>
        </p:blipFill>
        <p:spPr bwMode="auto">
          <a:xfrm>
            <a:off x="3249964" y="2788857"/>
            <a:ext cx="2848648" cy="217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9852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544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tt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“КЫЗЫКЛЫ ОЧРАШУЛАР” </a:t>
            </a:r>
            <a:r>
              <a:rPr lang="tt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6956"/>
            <a:ext cx="920839" cy="493491"/>
          </a:xfrm>
          <a:prstGeom prst="rect">
            <a:avLst/>
          </a:prstGeom>
        </p:spPr>
      </p:pic>
      <p:pic>
        <p:nvPicPr>
          <p:cNvPr id="1026" name="Picture 2" descr="C:\Users\Алсу Галиевна\Desktop\Грант Родной язык- измен\Новая папка\IMG-20191109-WA0018.jpg"/>
          <p:cNvPicPr>
            <a:picLocks noChangeAspect="1" noChangeArrowheads="1"/>
          </p:cNvPicPr>
          <p:nvPr/>
        </p:nvPicPr>
        <p:blipFill>
          <a:blip r:embed="rId3" cstate="print"/>
          <a:srcRect l="6334" t="527" r="14028" b="20327"/>
          <a:stretch>
            <a:fillRect/>
          </a:stretch>
        </p:blipFill>
        <p:spPr bwMode="auto">
          <a:xfrm>
            <a:off x="6254872" y="617444"/>
            <a:ext cx="2774961" cy="2091032"/>
          </a:xfrm>
          <a:prstGeom prst="rect">
            <a:avLst/>
          </a:prstGeom>
          <a:noFill/>
        </p:spPr>
      </p:pic>
      <p:pic>
        <p:nvPicPr>
          <p:cNvPr id="1027" name="Picture 3" descr="C:\Users\Алсу Галиевна\Desktop\Рабочий стол\2019-2020\Фото19-20\Муллин белән очрашу\P_20191112_0802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138" t="5744" r="5966" b="759"/>
          <a:stretch/>
        </p:blipFill>
        <p:spPr bwMode="auto">
          <a:xfrm>
            <a:off x="3184633" y="617444"/>
            <a:ext cx="2938374" cy="2114180"/>
          </a:xfrm>
          <a:prstGeom prst="rect">
            <a:avLst/>
          </a:prstGeom>
          <a:noFill/>
        </p:spPr>
      </p:pic>
      <p:pic>
        <p:nvPicPr>
          <p:cNvPr id="1029" name="Picture 5" descr="C:\Users\Алсу Галиевна\Desktop\2020-2021 уч.год\Фото 2020-2021\Чулпан-Ахмет\P_20201225_0805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9172" t="11029" r="12882" b="20130"/>
          <a:stretch/>
        </p:blipFill>
        <p:spPr bwMode="auto">
          <a:xfrm>
            <a:off x="110989" y="2844244"/>
            <a:ext cx="2930616" cy="2109589"/>
          </a:xfrm>
          <a:prstGeom prst="rect">
            <a:avLst/>
          </a:prstGeom>
          <a:noFill/>
        </p:spPr>
      </p:pic>
      <p:pic>
        <p:nvPicPr>
          <p:cNvPr id="1030" name="Picture 6" descr="C:\Users\Алсу Галиевна\Desktop\Рабочий стол\2019-2020\Фото19-20\Мөҗәһит белән очрашу\P_20200221_09163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t="5172" r="4382" b="2028"/>
          <a:stretch/>
        </p:blipFill>
        <p:spPr bwMode="auto">
          <a:xfrm>
            <a:off x="110989" y="613459"/>
            <a:ext cx="2910003" cy="2118165"/>
          </a:xfrm>
          <a:prstGeom prst="rect">
            <a:avLst/>
          </a:prstGeom>
          <a:noFill/>
        </p:spPr>
      </p:pic>
      <p:pic>
        <p:nvPicPr>
          <p:cNvPr id="1031" name="Picture 7" descr="C:\Users\Алсу Галиевна\Desktop\2020-2021 уч.год\Фото 2020-2021\Демидов белән очрашу\IMG-20201211-WA0008.jpg"/>
          <p:cNvPicPr>
            <a:picLocks noChangeAspect="1" noChangeArrowheads="1"/>
          </p:cNvPicPr>
          <p:nvPr/>
        </p:nvPicPr>
        <p:blipFill>
          <a:blip r:embed="rId10" cstate="print"/>
          <a:srcRect l="10435" t="-1909" r="10508" b="26872"/>
          <a:stretch>
            <a:fillRect/>
          </a:stretch>
        </p:blipFill>
        <p:spPr bwMode="auto">
          <a:xfrm>
            <a:off x="3184633" y="2777924"/>
            <a:ext cx="2938374" cy="2175910"/>
          </a:xfrm>
          <a:prstGeom prst="rect">
            <a:avLst/>
          </a:prstGeom>
          <a:noFill/>
        </p:spPr>
      </p:pic>
      <p:pic>
        <p:nvPicPr>
          <p:cNvPr id="1032" name="Picture 8" descr="C:\Users\Алсу Галиевна\Desktop\P_20210205_075901.jpg"/>
          <p:cNvPicPr>
            <a:picLocks noChangeAspect="1" noChangeArrowheads="1"/>
          </p:cNvPicPr>
          <p:nvPr/>
        </p:nvPicPr>
        <p:blipFill rotWithShape="1">
          <a:blip r:embed="rId11" cstate="print"/>
          <a:srcRect l="9882" t="8192"/>
          <a:stretch/>
        </p:blipFill>
        <p:spPr bwMode="auto">
          <a:xfrm>
            <a:off x="6254872" y="2817825"/>
            <a:ext cx="2810921" cy="2147713"/>
          </a:xfrm>
          <a:prstGeom prst="rect">
            <a:avLst/>
          </a:prstGeom>
          <a:noFill/>
        </p:spPr>
      </p:pic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5931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23"/>
            <a:ext cx="9144000" cy="3555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“ҺӘРКӨН  ӘТИ БЕЛӘН” ПРОЕКТЫ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6" y="55576"/>
            <a:ext cx="841973" cy="451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34" b="13800"/>
          <a:stretch/>
        </p:blipFill>
        <p:spPr>
          <a:xfrm>
            <a:off x="0" y="506800"/>
            <a:ext cx="2987824" cy="2046948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r="8142" b="-3216"/>
          <a:stretch/>
        </p:blipFill>
        <p:spPr>
          <a:xfrm>
            <a:off x="3131840" y="506800"/>
            <a:ext cx="3164696" cy="21403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13761" r="11823" b="3561"/>
          <a:stretch/>
        </p:blipFill>
        <p:spPr>
          <a:xfrm>
            <a:off x="6266" y="2681881"/>
            <a:ext cx="2981558" cy="21670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2681879"/>
            <a:ext cx="3164696" cy="216700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6" t="12233" r="9063" b="5650"/>
          <a:stretch/>
        </p:blipFill>
        <p:spPr>
          <a:xfrm>
            <a:off x="6449322" y="2681881"/>
            <a:ext cx="2694677" cy="21670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" t="6120" r="16393" b="7822"/>
          <a:stretch/>
        </p:blipFill>
        <p:spPr>
          <a:xfrm>
            <a:off x="6449321" y="506802"/>
            <a:ext cx="2694677" cy="2054563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53430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74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tt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t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МӨСЛИМ ОЧКЫННАРЫ” </a:t>
            </a:r>
            <a:r>
              <a:rPr lang="tt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302"/>
            <a:ext cx="1014262" cy="54355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881" t="7772" r="1891" b="1762"/>
          <a:stretch>
            <a:fillRect/>
          </a:stretch>
        </p:blipFill>
        <p:spPr bwMode="auto">
          <a:xfrm>
            <a:off x="106350" y="668565"/>
            <a:ext cx="2847373" cy="1987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3943" t="3142" r="1112"/>
          <a:stretch>
            <a:fillRect/>
          </a:stretch>
        </p:blipFill>
        <p:spPr bwMode="auto">
          <a:xfrm>
            <a:off x="2994953" y="651204"/>
            <a:ext cx="3042703" cy="200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/>
          <a:srcRect l="5666" t="4331" r="4774" b="11697"/>
          <a:stretch/>
        </p:blipFill>
        <p:spPr bwMode="auto">
          <a:xfrm>
            <a:off x="65120" y="2808385"/>
            <a:ext cx="2888603" cy="200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Users\Алсу Галиевна\Downloads\IMG-20201124-WA0006.jpg"/>
          <p:cNvPicPr>
            <a:picLocks noChangeAspect="1" noChangeArrowheads="1"/>
          </p:cNvPicPr>
          <p:nvPr/>
        </p:nvPicPr>
        <p:blipFill>
          <a:blip r:embed="rId6" cstate="print"/>
          <a:srcRect l="2187" r="19327" b="30530"/>
          <a:stretch>
            <a:fillRect/>
          </a:stretch>
        </p:blipFill>
        <p:spPr bwMode="auto">
          <a:xfrm>
            <a:off x="2994953" y="2812552"/>
            <a:ext cx="3042703" cy="2004127"/>
          </a:xfrm>
          <a:prstGeom prst="rect">
            <a:avLst/>
          </a:prstGeom>
          <a:noFill/>
        </p:spPr>
      </p:pic>
      <p:pic>
        <p:nvPicPr>
          <p:cNvPr id="2054" name="Picture 6" descr="C:\Users\Алсу Галиевна\Desktop\2020-2021 уч.год\Фото 2020-2021\РМО тат.яз 24.12\IMG-20201224-WA0031.jpg"/>
          <p:cNvPicPr>
            <a:picLocks noChangeAspect="1" noChangeArrowheads="1"/>
          </p:cNvPicPr>
          <p:nvPr/>
        </p:nvPicPr>
        <p:blipFill rotWithShape="1">
          <a:blip r:embed="rId7" cstate="print"/>
          <a:srcRect l="7712" t="6399" r="21590" b="32319"/>
          <a:stretch/>
        </p:blipFill>
        <p:spPr bwMode="auto">
          <a:xfrm>
            <a:off x="6101371" y="651204"/>
            <a:ext cx="2968231" cy="2004377"/>
          </a:xfrm>
          <a:prstGeom prst="rect">
            <a:avLst/>
          </a:prstGeom>
          <a:noFill/>
        </p:spPr>
      </p:pic>
      <p:pic>
        <p:nvPicPr>
          <p:cNvPr id="2055" name="Picture 7" descr="C:\Users\Алсу Галиевна\Downloads\IMG-20201209-WA0037.jpg"/>
          <p:cNvPicPr>
            <a:picLocks noChangeAspect="1" noChangeArrowheads="1"/>
          </p:cNvPicPr>
          <p:nvPr/>
        </p:nvPicPr>
        <p:blipFill rotWithShape="1">
          <a:blip r:embed="rId8" cstate="print"/>
          <a:srcRect l="2524" t="12274" r="5990" b="10850"/>
          <a:stretch/>
        </p:blipFill>
        <p:spPr bwMode="auto">
          <a:xfrm>
            <a:off x="6101371" y="2812552"/>
            <a:ext cx="2986934" cy="2004127"/>
          </a:xfrm>
          <a:prstGeom prst="rect">
            <a:avLst/>
          </a:prstGeom>
          <a:noFill/>
        </p:spPr>
      </p:pic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71091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074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tt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“ТУЛЫ КӨН” </a:t>
            </a:r>
            <a:r>
              <a:rPr lang="tt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302"/>
            <a:ext cx="1014262" cy="543558"/>
          </a:xfrm>
          <a:prstGeom prst="rect">
            <a:avLst/>
          </a:prstGeom>
        </p:spPr>
      </p:pic>
      <p:pic>
        <p:nvPicPr>
          <p:cNvPr id="3074" name="Picture 2" descr="C:\Users\Алсу Галиевна\Desktop\IMG-20201205-WA0002.jpg"/>
          <p:cNvPicPr>
            <a:picLocks noChangeAspect="1" noChangeArrowheads="1"/>
          </p:cNvPicPr>
          <p:nvPr/>
        </p:nvPicPr>
        <p:blipFill rotWithShape="1">
          <a:blip r:embed="rId3" cstate="print"/>
          <a:srcRect l="4154" t="49068" r="11635" b="1541"/>
          <a:stretch/>
        </p:blipFill>
        <p:spPr bwMode="auto">
          <a:xfrm>
            <a:off x="6277972" y="661675"/>
            <a:ext cx="2802835" cy="2191857"/>
          </a:xfrm>
          <a:prstGeom prst="rect">
            <a:avLst/>
          </a:prstGeom>
          <a:noFill/>
        </p:spPr>
      </p:pic>
      <p:pic>
        <p:nvPicPr>
          <p:cNvPr id="3075" name="Picture 3" descr="C:\Users\Алсу Галиевна\Desktop\IMG-20201209-WA0032.jpg"/>
          <p:cNvPicPr>
            <a:picLocks noChangeAspect="1" noChangeArrowheads="1"/>
          </p:cNvPicPr>
          <p:nvPr/>
        </p:nvPicPr>
        <p:blipFill>
          <a:blip r:embed="rId4" cstate="print"/>
          <a:srcRect l="11666" t="6454" r="14608" b="29026"/>
          <a:stretch>
            <a:fillRect/>
          </a:stretch>
        </p:blipFill>
        <p:spPr bwMode="auto">
          <a:xfrm>
            <a:off x="2640618" y="661675"/>
            <a:ext cx="3438279" cy="2197273"/>
          </a:xfrm>
          <a:prstGeom prst="rect">
            <a:avLst/>
          </a:prstGeom>
          <a:noFill/>
        </p:spPr>
      </p:pic>
      <p:pic>
        <p:nvPicPr>
          <p:cNvPr id="3076" name="Picture 4" descr="C:\Users\Алсу Галиевна\Desktop\IMG-20201130-WA0026.jpg"/>
          <p:cNvPicPr>
            <a:picLocks noChangeAspect="1" noChangeArrowheads="1"/>
          </p:cNvPicPr>
          <p:nvPr/>
        </p:nvPicPr>
        <p:blipFill>
          <a:blip r:embed="rId5" cstate="print"/>
          <a:srcRect l="4639" t="3060" r="5155" b="11977"/>
          <a:stretch>
            <a:fillRect/>
          </a:stretch>
        </p:blipFill>
        <p:spPr bwMode="auto">
          <a:xfrm>
            <a:off x="395536" y="678078"/>
            <a:ext cx="1721733" cy="2164465"/>
          </a:xfrm>
          <a:prstGeom prst="rect">
            <a:avLst/>
          </a:prstGeom>
          <a:noFill/>
        </p:spPr>
      </p:pic>
      <p:pic>
        <p:nvPicPr>
          <p:cNvPr id="3077" name="Picture 5" descr="C:\Users\Алсу Галиевна\Desktop\IMG-20210126-WA0010.jpg"/>
          <p:cNvPicPr>
            <a:picLocks noChangeAspect="1" noChangeArrowheads="1"/>
          </p:cNvPicPr>
          <p:nvPr/>
        </p:nvPicPr>
        <p:blipFill>
          <a:blip r:embed="rId6" cstate="print"/>
          <a:srcRect r="15886" b="17343"/>
          <a:stretch>
            <a:fillRect/>
          </a:stretch>
        </p:blipFill>
        <p:spPr bwMode="auto">
          <a:xfrm>
            <a:off x="395535" y="2928876"/>
            <a:ext cx="1721733" cy="2101486"/>
          </a:xfrm>
          <a:prstGeom prst="rect">
            <a:avLst/>
          </a:prstGeom>
          <a:noFill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77973" y="2950952"/>
            <a:ext cx="2810028" cy="202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 l="3777" t="16858" r="1837" b="4367"/>
          <a:stretch>
            <a:fillRect/>
          </a:stretch>
        </p:blipFill>
        <p:spPr bwMode="auto">
          <a:xfrm>
            <a:off x="2629641" y="2919326"/>
            <a:ext cx="3449256" cy="215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4693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:\Users\Юрист\Desktop\1000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584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Юрист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886" y="4469763"/>
            <a:ext cx="725185" cy="6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Юрист\Desktop\100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011" y="16583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C:\Users\pc07\Desktop\Фото\IMG-20170822-WA00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8"/>
          <a:stretch/>
        </p:blipFill>
        <p:spPr bwMode="auto">
          <a:xfrm>
            <a:off x="0" y="523881"/>
            <a:ext cx="2257848" cy="168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pc07\Desktop\Фото\IMG-20170822-WA004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084" y="523878"/>
            <a:ext cx="2241059" cy="168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pc07\Desktop\Фото\da038749-f5d3-4897-a29b-2623fa6b76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974" y="523881"/>
            <a:ext cx="2241059" cy="168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pc07\Desktop\Фото\a4c25859-c361-4abd-ab8b-f98aa6e8eb1b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37" r="14763"/>
          <a:stretch/>
        </p:blipFill>
        <p:spPr bwMode="auto">
          <a:xfrm>
            <a:off x="2335475" y="2925369"/>
            <a:ext cx="2232666" cy="168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C:\Users\pc07\Desktop\Фото\0db647dc-ac4c-427b-9e51-f7c73a11fed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9069"/>
            <a:ext cx="2257848" cy="169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Users\pc07\Desktop\Фото\bc5b9803-f101-433c-9695-5887e37e563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807" y="2912776"/>
            <a:ext cx="2249455" cy="16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C:\Users\pc07\Desktop\Фото\672b12d0-5f40-4081-9944-9d1572c4ba4e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974" y="2919070"/>
            <a:ext cx="2241058" cy="16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c07\Desktop\Фото\фот\IMG_20180315_122711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807" y="534385"/>
            <a:ext cx="2227855" cy="167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8592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07\Downloads\IMG-20180926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29" y="2861718"/>
            <a:ext cx="2869559" cy="2152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pc07\AppData\Local\Temp\Rar$DRa0.710\IMG-20181026-WA0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536" y="2884407"/>
            <a:ext cx="2839307" cy="2129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pc07\AppData\Local\Temp\Rar$DRa0.710\IMG-20181026-WA00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702" y="565962"/>
            <a:ext cx="2841298" cy="2130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Юрист\Desktop\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234" y="4483817"/>
            <a:ext cx="725185" cy="6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Юрист\Desktop\1000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4557" y="39459"/>
            <a:ext cx="8787107" cy="484636"/>
          </a:xfrm>
          <a:prstGeom prst="rect">
            <a:avLst/>
          </a:prstGeom>
        </p:spPr>
        <p:txBody>
          <a:bodyPr wrap="square" lIns="68538" tIns="34267" rIns="68538" bIns="34267">
            <a:spAutoFit/>
          </a:bodyPr>
          <a:lstStyle/>
          <a:p>
            <a:r>
              <a:rPr lang="ru-RU" sz="2700" dirty="0">
                <a:latin typeface="+mj-lt"/>
              </a:rPr>
              <a:t>БӨТЕНРӘСӘЙ «ПРЕЗИДЕНТ ЯРЫШЛАРЫ» ПРИЗЁРЛАРЫ</a:t>
            </a:r>
          </a:p>
        </p:txBody>
      </p:sp>
      <p:pic>
        <p:nvPicPr>
          <p:cNvPr id="5" name="Picture 2" descr="C:\Users\pc07\Desktop\для род.собр\ПС\IMG-20180926-WA006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t="3929" r="13664"/>
          <a:stretch/>
        </p:blipFill>
        <p:spPr bwMode="auto">
          <a:xfrm>
            <a:off x="4" y="609459"/>
            <a:ext cx="2852885" cy="208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92"/>
          <a:stretch/>
        </p:blipFill>
        <p:spPr bwMode="auto">
          <a:xfrm>
            <a:off x="2767137" y="411510"/>
            <a:ext cx="3869447" cy="228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06"/>
          <a:stretch/>
        </p:blipFill>
        <p:spPr bwMode="auto">
          <a:xfrm>
            <a:off x="2767137" y="2643758"/>
            <a:ext cx="3861796" cy="2370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61019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Юрист\Desktop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82" y="4469766"/>
            <a:ext cx="725185" cy="67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Юрист\Desktop\10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3406" y="258902"/>
            <a:ext cx="3243767" cy="484702"/>
          </a:xfrm>
          <a:prstGeom prst="rect">
            <a:avLst/>
          </a:prstGeom>
        </p:spPr>
        <p:txBody>
          <a:bodyPr wrap="square" lIns="68538" tIns="34267" rIns="68538" bIns="34267">
            <a:spAutoFit/>
          </a:bodyPr>
          <a:lstStyle/>
          <a:p>
            <a:r>
              <a:rPr lang="ru-RU" sz="2700" dirty="0" smtClean="0">
                <a:latin typeface="+mj-lt"/>
              </a:rPr>
              <a:t>ОГЭ НӘТИҖӘЛӘРЕ</a:t>
            </a:r>
            <a:endParaRPr lang="ru-RU" sz="2700" dirty="0">
              <a:latin typeface="+mj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148208"/>
              </p:ext>
            </p:extLst>
          </p:nvPr>
        </p:nvGraphicFramePr>
        <p:xfrm>
          <a:off x="3" y="935953"/>
          <a:ext cx="9143997" cy="2730321"/>
        </p:xfrm>
        <a:graphic>
          <a:graphicData uri="http://schemas.openxmlformats.org/drawingml/2006/table">
            <a:tbl>
              <a:tblPr firstRow="1" firstCol="1" bandRow="1"/>
              <a:tblGrid>
                <a:gridCol w="1116370"/>
                <a:gridCol w="728967"/>
                <a:gridCol w="729866"/>
                <a:gridCol w="729866"/>
                <a:gridCol w="729866"/>
                <a:gridCol w="729866"/>
                <a:gridCol w="729866"/>
                <a:gridCol w="729866"/>
                <a:gridCol w="729866"/>
                <a:gridCol w="729866"/>
                <a:gridCol w="729866"/>
                <a:gridCol w="729866"/>
              </a:tblGrid>
              <a:tr h="612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Средняя оценка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Русс.язык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Мат-ка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Химия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Биология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Англ. язык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Общ-ние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Физика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География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Инф-ка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История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Род.яз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 2016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3,8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3,79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4,14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3,11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 2017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4,14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3,96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4,92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3,48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2018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4,02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3,91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4,89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3,15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4,33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3,42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3,50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4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3,70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3,63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306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2019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4,10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4,22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4,71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4,41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3,40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3,33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4,20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306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РАЙОН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3,83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3,97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4,22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4,28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5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3,43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4,04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3,81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3,73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4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Кол-во </a:t>
                      </a:r>
                      <a:r>
                        <a:rPr lang="ru-RU" sz="15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уч</a:t>
                      </a: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-в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17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27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20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8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2" descr="C:\Users\Юрист\Desktop\100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9020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9052" y="33101"/>
            <a:ext cx="7179847" cy="484702"/>
          </a:xfrm>
          <a:prstGeom prst="rect">
            <a:avLst/>
          </a:prstGeom>
        </p:spPr>
        <p:txBody>
          <a:bodyPr wrap="square" lIns="68538" tIns="34267" rIns="68538" bIns="34267">
            <a:spAutoFit/>
          </a:bodyPr>
          <a:lstStyle/>
          <a:p>
            <a:r>
              <a:rPr lang="ru-RU" sz="2700" dirty="0">
                <a:latin typeface="+mj-lt"/>
              </a:rPr>
              <a:t>“СӘЛАМӘТ ТӘНДӘ - СӘЛАМӘТ АКЫЛ”</a:t>
            </a:r>
          </a:p>
        </p:txBody>
      </p:sp>
      <p:pic>
        <p:nvPicPr>
          <p:cNvPr id="7" name="Picture 2" descr="C:\Users\Юрист\Desktop\100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Users\Гузель Нурбаяновна\Desktop\Фото для през-й\IMG-20200107-WA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35" y="2798832"/>
            <a:ext cx="3057597" cy="229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Гузель Нурбаяновна\Desktop\Фото для през-й\IMG-20200222-WA001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3" r="14564"/>
          <a:stretch/>
        </p:blipFill>
        <p:spPr bwMode="auto">
          <a:xfrm>
            <a:off x="6071470" y="495330"/>
            <a:ext cx="3039713" cy="224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Гузель Нурбаяновна\Desktop\Фото для през-й\IMG-20210110-WA00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r="3341"/>
          <a:stretch/>
        </p:blipFill>
        <p:spPr bwMode="auto">
          <a:xfrm>
            <a:off x="19104" y="445175"/>
            <a:ext cx="2847975" cy="228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Гузель Нурбаяновна\Desktop\Фото для през-й\IMG-20210110-WA00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2" r="16808"/>
          <a:stretch/>
        </p:blipFill>
        <p:spPr bwMode="auto">
          <a:xfrm>
            <a:off x="6071471" y="2798832"/>
            <a:ext cx="3031354" cy="232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Гузель Нурбаяновна\Desktop\Фото\IMG-20180515-WA009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"/>
          <a:stretch/>
        </p:blipFill>
        <p:spPr bwMode="auto">
          <a:xfrm>
            <a:off x="19104" y="2798832"/>
            <a:ext cx="2834374" cy="22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Гузель Нурбаяновна\Desktop\Фото\IMG-20180515-WA012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"/>
          <a:stretch/>
        </p:blipFill>
        <p:spPr bwMode="auto">
          <a:xfrm>
            <a:off x="2929136" y="445175"/>
            <a:ext cx="3057597" cy="226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Юрист\Desktop\1000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563272" y="4587974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11218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Юрист\Desktop\100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Юрист\Desktop\10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58701"/>
            <a:ext cx="4928740" cy="900200"/>
          </a:xfrm>
          <a:prstGeom prst="rect">
            <a:avLst/>
          </a:prstGeom>
        </p:spPr>
        <p:txBody>
          <a:bodyPr wrap="square" lIns="68538" tIns="34267" rIns="68538" bIns="34267">
            <a:spAutoFit/>
          </a:bodyPr>
          <a:lstStyle/>
          <a:p>
            <a:pPr algn="ctr"/>
            <a:r>
              <a:rPr lang="ru-RU" sz="2700" dirty="0" smtClean="0"/>
              <a:t>ЕГЭ НӘТИҖӘЛӘРЕ</a:t>
            </a:r>
            <a:endParaRPr lang="ru-RU" sz="2700" dirty="0"/>
          </a:p>
          <a:p>
            <a:endParaRPr lang="ru-RU" sz="2700" dirty="0">
              <a:latin typeface="+mj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175166"/>
              </p:ext>
            </p:extLst>
          </p:nvPr>
        </p:nvGraphicFramePr>
        <p:xfrm>
          <a:off x="5" y="652987"/>
          <a:ext cx="9143990" cy="4512759"/>
        </p:xfrm>
        <a:graphic>
          <a:graphicData uri="http://schemas.openxmlformats.org/drawingml/2006/table">
            <a:tbl>
              <a:tblPr/>
              <a:tblGrid>
                <a:gridCol w="1851970"/>
                <a:gridCol w="864136"/>
                <a:gridCol w="864136"/>
                <a:gridCol w="741309"/>
                <a:gridCol w="741309"/>
                <a:gridCol w="816226"/>
                <a:gridCol w="816226"/>
                <a:gridCol w="816226"/>
                <a:gridCol w="816226"/>
                <a:gridCol w="816226"/>
              </a:tblGrid>
              <a:tr h="70902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2017-2018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учебный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9 учащихся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2018-2019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учебный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16 учащихся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2019-2020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учебный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24 </a:t>
                      </a: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учащихся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4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Times New Roman"/>
                        </a:rPr>
                        <a:t> Не прошли </a:t>
                      </a:r>
                      <a:r>
                        <a:rPr lang="ru-RU" sz="1000" dirty="0" err="1">
                          <a:effectLst/>
                          <a:latin typeface="+mj-lt"/>
                          <a:ea typeface="Times New Roman"/>
                        </a:rPr>
                        <a:t>min</a:t>
                      </a:r>
                      <a:endParaRPr lang="ru-RU" sz="1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Times New Roman"/>
                        </a:rPr>
                        <a:t>Выше 80 б.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+mj-lt"/>
                          <a:ea typeface="Times New Roman"/>
                        </a:rPr>
                        <a:t>Ср.балл</a:t>
                      </a:r>
                      <a:endParaRPr lang="ru-RU" sz="1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Times New Roman"/>
                        </a:rPr>
                        <a:t> Не прошли </a:t>
                      </a:r>
                      <a:r>
                        <a:rPr lang="ru-RU" sz="1000" dirty="0" err="1">
                          <a:effectLst/>
                          <a:latin typeface="+mj-lt"/>
                          <a:ea typeface="Times New Roman"/>
                        </a:rPr>
                        <a:t>min</a:t>
                      </a:r>
                      <a:endParaRPr lang="ru-RU" sz="1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Times New Roman"/>
                        </a:rPr>
                        <a:t>Выше 80 б.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+mj-lt"/>
                          <a:ea typeface="Times New Roman"/>
                        </a:rPr>
                        <a:t>Ср.балл</a:t>
                      </a:r>
                      <a:endParaRPr lang="ru-RU" sz="1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Times New Roman"/>
                        </a:rPr>
                        <a:t> Не прошли </a:t>
                      </a:r>
                      <a:r>
                        <a:rPr lang="ru-RU" sz="1000" dirty="0" err="1">
                          <a:effectLst/>
                          <a:latin typeface="+mj-lt"/>
                          <a:ea typeface="Times New Roman"/>
                        </a:rPr>
                        <a:t>min</a:t>
                      </a:r>
                      <a:endParaRPr lang="ru-RU" sz="1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Times New Roman"/>
                        </a:rPr>
                        <a:t>Выше 80 б.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+mj-lt"/>
                          <a:ea typeface="Times New Roman"/>
                        </a:rPr>
                        <a:t>Ср.балл</a:t>
                      </a:r>
                      <a:endParaRPr lang="ru-RU" sz="1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Русский язык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2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73,22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9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81,5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73,50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Математика (БУ)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4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4,33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2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4,5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Математика (ПУ)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51,38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65,42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56,15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Химия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58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3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77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71,17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Биология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45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68,67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52,17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Физика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45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63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59,13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История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47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Times New Roman"/>
                        </a:rPr>
                        <a:t>45</a:t>
                      </a:r>
                      <a:endParaRPr lang="ru-RU" sz="1500" dirty="0">
                        <a:solidFill>
                          <a:schemeClr val="tx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47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Обществознание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2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72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Times New Roman"/>
                        </a:rPr>
                        <a:t>55,5</a:t>
                      </a:r>
                      <a:endParaRPr lang="ru-RU" sz="1500" dirty="0">
                        <a:solidFill>
                          <a:schemeClr val="tx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64,40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Английский язык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89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80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3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77,17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+mj-lt"/>
                          <a:ea typeface="Times New Roman"/>
                        </a:rPr>
                        <a:t>Литература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72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Информатика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73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6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Родной язык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86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72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+mj-lt"/>
                          <a:ea typeface="Times New Roman"/>
                        </a:rPr>
                        <a:t>Итого (без учета математики БУ)</a:t>
                      </a: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0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+mj-lt"/>
                          <a:ea typeface="Times New Roman"/>
                        </a:rPr>
                        <a:t>5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61,4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1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14</a:t>
                      </a:r>
                      <a:endParaRPr lang="ru-RU" sz="15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67</a:t>
                      </a:r>
                      <a:endParaRPr lang="ru-RU" sz="15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3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16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+mj-lt"/>
                          <a:ea typeface="Times New Roman"/>
                        </a:rPr>
                        <a:t>65</a:t>
                      </a:r>
                      <a:endParaRPr lang="ru-RU" sz="15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1442" marR="514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8601537" y="4663033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55033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32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0"/>
            <a:ext cx="576064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tt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“БЕЗ БЕРГӘ” ПРОЕКТЫ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43609" cy="479404"/>
          </a:xfrm>
          <a:prstGeom prst="rect">
            <a:avLst/>
          </a:prstGeom>
        </p:spPr>
      </p:pic>
      <p:pic>
        <p:nvPicPr>
          <p:cNvPr id="3074" name="Picture 2" descr="C:\Users\Алсу Галиевна\Desktop\Туган телем- иркә гөлем\IMG-20190405-WA0066.jpg"/>
          <p:cNvPicPr>
            <a:picLocks noChangeAspect="1" noChangeArrowheads="1"/>
          </p:cNvPicPr>
          <p:nvPr/>
        </p:nvPicPr>
        <p:blipFill>
          <a:blip r:embed="rId3" cstate="print"/>
          <a:srcRect l="5596" r="675" b="10397"/>
          <a:stretch>
            <a:fillRect/>
          </a:stretch>
        </p:blipFill>
        <p:spPr bwMode="auto">
          <a:xfrm>
            <a:off x="884337" y="495775"/>
            <a:ext cx="3420380" cy="2166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Алсу Галиевна\Desktop\Рабочий стол\2019-2020\Фото19-20\Осенняя неделя добра2019\IMG-20190907-WA0053.jpg"/>
          <p:cNvPicPr>
            <a:picLocks noChangeAspect="1" noChangeArrowheads="1"/>
          </p:cNvPicPr>
          <p:nvPr/>
        </p:nvPicPr>
        <p:blipFill>
          <a:blip r:embed="rId4" cstate="print"/>
          <a:srcRect l="1070" r="9298" b="6566"/>
          <a:stretch>
            <a:fillRect/>
          </a:stretch>
        </p:blipFill>
        <p:spPr bwMode="auto">
          <a:xfrm>
            <a:off x="4988793" y="495775"/>
            <a:ext cx="3240360" cy="2200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4881" t="947" r="8518" b="7178"/>
          <a:stretch/>
        </p:blipFill>
        <p:spPr bwMode="auto">
          <a:xfrm>
            <a:off x="4988793" y="2804535"/>
            <a:ext cx="3240360" cy="2022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/>
          <a:srcRect l="4376"/>
          <a:stretch/>
        </p:blipFill>
        <p:spPr bwMode="auto">
          <a:xfrm>
            <a:off x="884337" y="2828490"/>
            <a:ext cx="3442877" cy="1998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04448" y="2515788"/>
            <a:ext cx="527298" cy="416001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604448" y="4608406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8739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32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1314" y="40117"/>
            <a:ext cx="512814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tt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“ӘДӘБИ МӘЙДАН” </a:t>
            </a:r>
            <a:r>
              <a:rPr lang="tt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ПРОЕКТЫ 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43609" cy="479404"/>
          </a:xfrm>
          <a:prstGeom prst="rect">
            <a:avLst/>
          </a:prstGeom>
        </p:spPr>
      </p:pic>
      <p:pic>
        <p:nvPicPr>
          <p:cNvPr id="1026" name="Picture 2" descr="C:\Users\Алсу Галиевна\Desktop\Рабочий стол\2017-2018 учеб.год\новые фото 2017\язучылар белэн очрашу2017\IMAG41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9032" t="1876" r="17984" b="2429"/>
          <a:stretch/>
        </p:blipFill>
        <p:spPr bwMode="auto">
          <a:xfrm>
            <a:off x="521805" y="432531"/>
            <a:ext cx="3417638" cy="2230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Алсу Галиевна\Desktop\Рабочий стол\2018-2019 уч.год\Фото 2018-2019\Язучылар белән очрашу 2018\P_20180928_08593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5965" t="10607" r="9261" b="13379"/>
          <a:stretch/>
        </p:blipFill>
        <p:spPr bwMode="auto">
          <a:xfrm>
            <a:off x="4484285" y="432530"/>
            <a:ext cx="3592566" cy="2230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Алсу Галиевна\Desktop\Туган телем- иркә гөлем\P_20200221_08535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924" t="14739" r="14657" b="5683"/>
          <a:stretch/>
        </p:blipFill>
        <p:spPr bwMode="auto">
          <a:xfrm>
            <a:off x="521805" y="2785752"/>
            <a:ext cx="3417638" cy="2177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Users\Алсу Галиевна\Desktop\Рабочий стол\2019-2020\Фото19-20\УЖ Успешные женщины\IMG-20200306-WA0039.jpg"/>
          <p:cNvPicPr>
            <a:picLocks noChangeAspect="1" noChangeArrowheads="1"/>
          </p:cNvPicPr>
          <p:nvPr/>
        </p:nvPicPr>
        <p:blipFill rotWithShape="1">
          <a:blip r:embed="rId9" cstate="print"/>
          <a:srcRect l="872" t="19937" r="15719" b="2167"/>
          <a:stretch/>
        </p:blipFill>
        <p:spPr bwMode="auto">
          <a:xfrm>
            <a:off x="4484284" y="2796790"/>
            <a:ext cx="3562315" cy="216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604448" y="2515788"/>
            <a:ext cx="527298" cy="416001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604448" y="4608406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33704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32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0"/>
            <a:ext cx="626469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tt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“МИН ТАТАРЧА СӨЙЛӘШӘМ” АК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ЦИЯСЕ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43609" cy="479404"/>
          </a:xfrm>
          <a:prstGeom prst="rect">
            <a:avLst/>
          </a:prstGeom>
        </p:spPr>
      </p:pic>
      <p:pic>
        <p:nvPicPr>
          <p:cNvPr id="2050" name="Picture 2" descr="C:\Users\Алсу Галиевна\Desktop\Туган телем- иркә гөлем\IMG-20190408-WA0013.jpg"/>
          <p:cNvPicPr>
            <a:picLocks noChangeAspect="1" noChangeArrowheads="1"/>
          </p:cNvPicPr>
          <p:nvPr/>
        </p:nvPicPr>
        <p:blipFill>
          <a:blip r:embed="rId3" cstate="print"/>
          <a:srcRect r="4558" b="8093"/>
          <a:stretch>
            <a:fillRect/>
          </a:stretch>
        </p:blipFill>
        <p:spPr bwMode="auto">
          <a:xfrm>
            <a:off x="899592" y="497884"/>
            <a:ext cx="3254371" cy="2043227"/>
          </a:xfrm>
          <a:prstGeom prst="rect">
            <a:avLst/>
          </a:prstGeom>
          <a:noFill/>
        </p:spPr>
      </p:pic>
      <p:pic>
        <p:nvPicPr>
          <p:cNvPr id="2051" name="Picture 3" descr="C:\Users\Алсу Галиевна\Desktop\Туган телем- иркә гөлем\P_20190218_074851.jpg"/>
          <p:cNvPicPr>
            <a:picLocks noChangeAspect="1" noChangeArrowheads="1"/>
          </p:cNvPicPr>
          <p:nvPr/>
        </p:nvPicPr>
        <p:blipFill>
          <a:blip r:embed="rId4" cstate="print"/>
          <a:srcRect l="17566" t="20269" r="11101" b="3331"/>
          <a:stretch>
            <a:fillRect/>
          </a:stretch>
        </p:blipFill>
        <p:spPr bwMode="auto">
          <a:xfrm>
            <a:off x="5148064" y="497884"/>
            <a:ext cx="3168352" cy="2086501"/>
          </a:xfrm>
          <a:prstGeom prst="rect">
            <a:avLst/>
          </a:prstGeom>
          <a:noFill/>
        </p:spPr>
      </p:pic>
      <p:pic>
        <p:nvPicPr>
          <p:cNvPr id="1026" name="Picture 2" descr="C:\Users\Алсу Галиевна\Desktop\Туган телем- иркә гөлем\IMG-20191019-WA0069.jpg"/>
          <p:cNvPicPr>
            <a:picLocks noChangeAspect="1" noChangeArrowheads="1"/>
          </p:cNvPicPr>
          <p:nvPr/>
        </p:nvPicPr>
        <p:blipFill>
          <a:blip r:embed="rId5" cstate="print"/>
          <a:srcRect r="2025" b="15385"/>
          <a:stretch>
            <a:fillRect/>
          </a:stretch>
        </p:blipFill>
        <p:spPr bwMode="auto">
          <a:xfrm>
            <a:off x="5201369" y="3075806"/>
            <a:ext cx="3096344" cy="1961891"/>
          </a:xfrm>
          <a:prstGeom prst="rect">
            <a:avLst/>
          </a:prstGeom>
          <a:noFill/>
        </p:spPr>
      </p:pic>
      <p:pic>
        <p:nvPicPr>
          <p:cNvPr id="1027" name="Picture 3" descr="C:\Users\Алсу Галиевна\Desktop\Туган телем- иркә гөлем\IMG-20191019-WA0095.jpg"/>
          <p:cNvPicPr>
            <a:picLocks noChangeAspect="1" noChangeArrowheads="1"/>
          </p:cNvPicPr>
          <p:nvPr/>
        </p:nvPicPr>
        <p:blipFill>
          <a:blip r:embed="rId6" cstate="print"/>
          <a:srcRect t="2264" r="3550" b="5144"/>
          <a:stretch>
            <a:fillRect/>
          </a:stretch>
        </p:blipFill>
        <p:spPr bwMode="auto">
          <a:xfrm>
            <a:off x="971600" y="2963373"/>
            <a:ext cx="3192511" cy="199822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0" y="2571750"/>
            <a:ext cx="9144000" cy="432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 ДИКТАНТ» АКЦИЯСЕ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C:\Users\Алсу Галиевна\Desktop\Туган телем- иркә гөлем\RT0y4HZX92k.jpg"/>
          <p:cNvPicPr>
            <a:picLocks noChangeAspect="1" noChangeArrowheads="1"/>
          </p:cNvPicPr>
          <p:nvPr/>
        </p:nvPicPr>
        <p:blipFill>
          <a:blip r:embed="rId7" cstate="print"/>
          <a:srcRect l="20833" r="18750" b="3704"/>
          <a:stretch>
            <a:fillRect/>
          </a:stretch>
        </p:blipFill>
        <p:spPr bwMode="auto">
          <a:xfrm>
            <a:off x="7020272" y="2571750"/>
            <a:ext cx="792088" cy="509542"/>
          </a:xfrm>
          <a:prstGeom prst="rect">
            <a:avLst/>
          </a:prstGeom>
          <a:noFill/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604448" y="2515788"/>
            <a:ext cx="527298" cy="416001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firstslide" highlightClick="1"/>
          </p:cNvPr>
          <p:cNvSpPr/>
          <p:nvPr/>
        </p:nvSpPr>
        <p:spPr>
          <a:xfrm>
            <a:off x="8604448" y="4608406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911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7907" y="1"/>
            <a:ext cx="2046181" cy="789551"/>
          </a:xfrm>
          <a:prstGeom prst="rect">
            <a:avLst/>
          </a:prstGeom>
        </p:spPr>
      </p:pic>
      <p:pic>
        <p:nvPicPr>
          <p:cNvPr id="6" name="Picture 4" descr="C:\Users\Юрист\Desktop\100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187624" cy="62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hape 84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"/>
            <a:ext cx="1043608" cy="89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Алсу Галиевна\Desktop\Туган телем- иркә гөлем\P_20190426_100119.jpg"/>
          <p:cNvPicPr>
            <a:picLocks noChangeAspect="1" noChangeArrowheads="1"/>
          </p:cNvPicPr>
          <p:nvPr/>
        </p:nvPicPr>
        <p:blipFill rotWithShape="1">
          <a:blip r:embed="rId5" cstate="print"/>
          <a:srcRect l="4155" t="9648" r="4723" b="8342"/>
          <a:stretch/>
        </p:blipFill>
        <p:spPr bwMode="auto">
          <a:xfrm>
            <a:off x="601427" y="835665"/>
            <a:ext cx="3521969" cy="1944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Алсу Галиевна\Desktop\Рабочий стол\2019-2020\Фото19-20\Творческий десант в Михайловке\IMG-20200310-WA00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1907" y="856662"/>
            <a:ext cx="3322501" cy="1925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Алсу Галиевна\Desktop\Туган телем- иркә гөлем\IMG-20191213-WA0015.jpg"/>
          <p:cNvPicPr>
            <a:picLocks noChangeAspect="1" noChangeArrowheads="1"/>
          </p:cNvPicPr>
          <p:nvPr/>
        </p:nvPicPr>
        <p:blipFill>
          <a:blip r:embed="rId7" cstate="print"/>
          <a:srcRect l="5233" t="13955" r="1881" b="4062"/>
          <a:stretch>
            <a:fillRect/>
          </a:stretch>
        </p:blipFill>
        <p:spPr bwMode="auto">
          <a:xfrm>
            <a:off x="601427" y="2929297"/>
            <a:ext cx="3577589" cy="1998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Алсу Галиевна\Desktop\2020-2021 уч.год\Фото 2020-2021\фото\IMG-20201127-WA0018.jpg"/>
          <p:cNvPicPr>
            <a:picLocks noChangeAspect="1" noChangeArrowheads="1"/>
          </p:cNvPicPr>
          <p:nvPr/>
        </p:nvPicPr>
        <p:blipFill>
          <a:blip r:embed="rId8" cstate="print"/>
          <a:srcRect l="5704" t="8657"/>
          <a:stretch>
            <a:fillRect/>
          </a:stretch>
        </p:blipFill>
        <p:spPr bwMode="auto">
          <a:xfrm>
            <a:off x="4921907" y="2874331"/>
            <a:ext cx="3322501" cy="2019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604448" y="2515788"/>
            <a:ext cx="527298" cy="416001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firstslide" highlightClick="1"/>
          </p:cNvPr>
          <p:cNvSpPr/>
          <p:nvPr/>
        </p:nvSpPr>
        <p:spPr>
          <a:xfrm>
            <a:off x="8604448" y="4608406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8063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Управляющая кнопка: домой 11">
            <a:hlinkClick r:id="" action="ppaction://hlinkshowjump?jump=firstslide" highlightClick="1"/>
          </p:cNvPr>
          <p:cNvSpPr/>
          <p:nvPr/>
        </p:nvSpPr>
        <p:spPr>
          <a:xfrm>
            <a:off x="8604448" y="4608406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432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0"/>
            <a:ext cx="626469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tt-RU" sz="2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“СӘЛӘТЛЕ УКУЧЫЛАР БЕЛӘН ЭШ”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43609" cy="479404"/>
          </a:xfrm>
          <a:prstGeom prst="rect">
            <a:avLst/>
          </a:prstGeom>
        </p:spPr>
      </p:pic>
      <p:pic>
        <p:nvPicPr>
          <p:cNvPr id="1026" name="Picture 2" descr="C:\Users\Гузель Нурбаяновна\Downloads\IMG-20210209-WA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93" y="427790"/>
            <a:ext cx="2399943" cy="2876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зель Нурбаяновна\Downloads\IMG-20210207-WA00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5" r="13872"/>
          <a:stretch/>
        </p:blipFill>
        <p:spPr bwMode="auto">
          <a:xfrm>
            <a:off x="2987824" y="427790"/>
            <a:ext cx="2569183" cy="2273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зель Нурбаяновна\Downloads\IMG-20210205-WA00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4"/>
          <a:stretch/>
        </p:blipFill>
        <p:spPr bwMode="auto">
          <a:xfrm>
            <a:off x="6275441" y="429595"/>
            <a:ext cx="2401015" cy="2897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08520" y="3360788"/>
            <a:ext cx="27887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solidFill>
                  <a:srgbClr val="FF0000"/>
                </a:solidFill>
              </a:rPr>
              <a:t>Бикмурзина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Аделина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-татар </a:t>
            </a:r>
            <a:r>
              <a:rPr lang="ru-RU" sz="1600" dirty="0" err="1"/>
              <a:t>әдәбиятыннан</a:t>
            </a:r>
            <a:r>
              <a:rPr lang="ru-RU" sz="1600" dirty="0"/>
              <a:t> республика </a:t>
            </a:r>
            <a:r>
              <a:rPr lang="ru-RU" sz="1600" dirty="0" err="1"/>
              <a:t>олимпиадасы</a:t>
            </a:r>
            <a:r>
              <a:rPr lang="ru-RU" sz="1600" dirty="0"/>
              <a:t> призеры (</a:t>
            </a:r>
            <a:r>
              <a:rPr lang="ru-RU" sz="1600" dirty="0" err="1"/>
              <a:t>укытучысы</a:t>
            </a:r>
            <a:r>
              <a:rPr lang="ru-RU" sz="1600" dirty="0"/>
              <a:t> </a:t>
            </a:r>
            <a:r>
              <a:rPr lang="ru-RU" sz="1600" dirty="0" err="1"/>
              <a:t>Латыйпова</a:t>
            </a:r>
            <a:r>
              <a:rPr lang="ru-RU" sz="1600" dirty="0"/>
              <a:t> А.Г.)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2842245"/>
            <a:ext cx="3378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solidFill>
                  <a:srgbClr val="FF0000"/>
                </a:solidFill>
              </a:rPr>
              <a:t>Зилә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Әһлиева</a:t>
            </a:r>
            <a:r>
              <a:rPr lang="ru-RU" sz="1600" dirty="0">
                <a:solidFill>
                  <a:srgbClr val="FF0000"/>
                </a:solidFill>
              </a:rPr>
              <a:t>, 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</a:rPr>
              <a:t>Мәдинә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Морзаханова</a:t>
            </a:r>
            <a:r>
              <a:rPr lang="ru-RU" sz="1600" dirty="0">
                <a:solidFill>
                  <a:srgbClr val="FF0000"/>
                </a:solidFill>
              </a:rPr>
              <a:t>, </a:t>
            </a:r>
            <a:r>
              <a:rPr lang="ru-RU" sz="1600" dirty="0" err="1" smtClean="0">
                <a:solidFill>
                  <a:srgbClr val="FF0000"/>
                </a:solidFill>
              </a:rPr>
              <a:t>Камилә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Хантимерова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(</a:t>
            </a:r>
            <a:r>
              <a:rPr lang="ru-RU" sz="1600" dirty="0" err="1"/>
              <a:t>укытучылары</a:t>
            </a:r>
            <a:r>
              <a:rPr lang="ru-RU" sz="1600" dirty="0"/>
              <a:t> </a:t>
            </a:r>
            <a:r>
              <a:rPr lang="ru-RU" sz="1600" dirty="0" err="1"/>
              <a:t>Ч.И.Ситдыйкова</a:t>
            </a:r>
            <a:r>
              <a:rPr lang="ru-RU" sz="1600" dirty="0"/>
              <a:t>, </a:t>
            </a:r>
            <a:r>
              <a:rPr lang="ru-RU" sz="1600" dirty="0" err="1"/>
              <a:t>Э.Д.Ситдыйкова</a:t>
            </a:r>
            <a:r>
              <a:rPr lang="ru-RU" sz="1600" dirty="0"/>
              <a:t>,  </a:t>
            </a:r>
            <a:r>
              <a:rPr lang="ru-RU" sz="1600" dirty="0" err="1"/>
              <a:t>А.Г.Латыйпова</a:t>
            </a:r>
            <a:r>
              <a:rPr lang="ru-RU" sz="1600" dirty="0"/>
              <a:t>)- татар </a:t>
            </a:r>
            <a:r>
              <a:rPr lang="ru-RU" sz="1600" dirty="0" err="1" smtClean="0"/>
              <a:t>теленнән</a:t>
            </a:r>
            <a:r>
              <a:rPr lang="en-US" sz="1600" dirty="0" smtClean="0"/>
              <a:t> (</a:t>
            </a:r>
            <a:r>
              <a:rPr lang="ru-RU" sz="1600" dirty="0" smtClean="0"/>
              <a:t>рус </a:t>
            </a:r>
            <a:r>
              <a:rPr lang="ru-RU" sz="1600" dirty="0" err="1"/>
              <a:t>мәктәпләренең</a:t>
            </a:r>
            <a:r>
              <a:rPr lang="ru-RU" sz="1600" dirty="0"/>
              <a:t> татар </a:t>
            </a:r>
            <a:r>
              <a:rPr lang="ru-RU" sz="1600" dirty="0" err="1" smtClean="0"/>
              <a:t>төркемнәре</a:t>
            </a:r>
            <a:r>
              <a:rPr lang="ru-RU" sz="1600" dirty="0" smtClean="0"/>
              <a:t>) </a:t>
            </a:r>
            <a:r>
              <a:rPr lang="ru-RU" sz="1600" dirty="0"/>
              <a:t>республика </a:t>
            </a:r>
            <a:r>
              <a:rPr lang="ru-RU" sz="1600" dirty="0" err="1"/>
              <a:t>олимпиадасы</a:t>
            </a:r>
            <a:r>
              <a:rPr lang="ru-RU" sz="1600" dirty="0"/>
              <a:t> </a:t>
            </a:r>
            <a:r>
              <a:rPr lang="ru-RU" sz="1600" dirty="0" err="1"/>
              <a:t>призерлары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349081"/>
            <a:ext cx="3281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Мкртчян </a:t>
            </a:r>
            <a:r>
              <a:rPr lang="ru-RU" sz="1600" dirty="0" smtClean="0">
                <a:solidFill>
                  <a:srgbClr val="FF0000"/>
                </a:solidFill>
              </a:rPr>
              <a:t>Светлана, </a:t>
            </a:r>
            <a:r>
              <a:rPr lang="ru-RU" sz="1600" dirty="0" err="1" smtClean="0">
                <a:solidFill>
                  <a:srgbClr val="FF0000"/>
                </a:solidFill>
              </a:rPr>
              <a:t>Миннебаева</a:t>
            </a:r>
            <a:r>
              <a:rPr lang="ru-RU" sz="1600" dirty="0" smtClean="0">
                <a:solidFill>
                  <a:srgbClr val="FF0000"/>
                </a:solidFill>
              </a:rPr>
              <a:t> Резеда, </a:t>
            </a:r>
            <a:r>
              <a:rPr lang="ru-RU" sz="1600" dirty="0" err="1" smtClean="0">
                <a:solidFill>
                  <a:srgbClr val="FF0000"/>
                </a:solidFill>
              </a:rPr>
              <a:t>Барсегян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Эдита</a:t>
            </a:r>
            <a:r>
              <a:rPr lang="ru-RU" sz="1600" dirty="0"/>
              <a:t>  (</a:t>
            </a:r>
            <a:r>
              <a:rPr lang="ru-RU" sz="1600" dirty="0" err="1"/>
              <a:t>укытучылары</a:t>
            </a:r>
            <a:r>
              <a:rPr lang="ru-RU" sz="1600" dirty="0"/>
              <a:t> </a:t>
            </a:r>
            <a:r>
              <a:rPr lang="ru-RU" sz="1600" dirty="0" err="1"/>
              <a:t>Ч.И.Ситдыйкова</a:t>
            </a:r>
            <a:r>
              <a:rPr lang="ru-RU" sz="1600" dirty="0"/>
              <a:t>, </a:t>
            </a:r>
            <a:r>
              <a:rPr lang="ru-RU" sz="1600" dirty="0" smtClean="0"/>
              <a:t>Л.Я. Сафина,  </a:t>
            </a:r>
            <a:r>
              <a:rPr lang="ru-RU" sz="1600" dirty="0" err="1"/>
              <a:t>А.Г.Латыйпова</a:t>
            </a:r>
            <a:r>
              <a:rPr lang="ru-RU" sz="1600" dirty="0" smtClean="0"/>
              <a:t>) - рус </a:t>
            </a:r>
            <a:r>
              <a:rPr lang="ru-RU" sz="1600" dirty="0" err="1"/>
              <a:t>мәктәпләрендә</a:t>
            </a:r>
            <a:r>
              <a:rPr lang="ru-RU" sz="1600" dirty="0"/>
              <a:t> рус </a:t>
            </a:r>
            <a:r>
              <a:rPr lang="ru-RU" sz="1600" dirty="0" err="1"/>
              <a:t>төркемнәре</a:t>
            </a:r>
            <a:r>
              <a:rPr lang="ru-RU" sz="1600" dirty="0"/>
              <a:t> </a:t>
            </a:r>
            <a:r>
              <a:rPr lang="ru-RU" sz="1600" dirty="0" err="1"/>
              <a:t>өчен</a:t>
            </a:r>
            <a:r>
              <a:rPr lang="ru-RU" sz="1600" dirty="0"/>
              <a:t> татар </a:t>
            </a:r>
            <a:r>
              <a:rPr lang="ru-RU" sz="1600" dirty="0" err="1" smtClean="0"/>
              <a:t>теленнән</a:t>
            </a:r>
            <a:r>
              <a:rPr lang="ru-RU" sz="1600" dirty="0" smtClean="0"/>
              <a:t> республика </a:t>
            </a:r>
            <a:r>
              <a:rPr lang="ru-RU" sz="1600" dirty="0" err="1" smtClean="0"/>
              <a:t>олимпиадасы</a:t>
            </a:r>
            <a:r>
              <a:rPr lang="ru-RU" sz="1600" dirty="0" smtClean="0"/>
              <a:t> </a:t>
            </a:r>
            <a:r>
              <a:rPr lang="ru-RU" sz="1600" dirty="0" err="1"/>
              <a:t>призерлары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222549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Юрист\Desktop\100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24" y="0"/>
            <a:ext cx="517989" cy="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Юрист\Desktop\10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"/>
            <a:ext cx="1064557" cy="5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71987" y="233246"/>
            <a:ext cx="6803403" cy="484599"/>
          </a:xfrm>
          <a:prstGeom prst="rect">
            <a:avLst/>
          </a:prstGeom>
        </p:spPr>
        <p:txBody>
          <a:bodyPr wrap="none" lIns="68538" tIns="34267" rIns="68538" bIns="34267">
            <a:spAutoFit/>
          </a:bodyPr>
          <a:lstStyle/>
          <a:p>
            <a:r>
              <a:rPr lang="ru-RU" sz="2700" dirty="0">
                <a:latin typeface="+mj-lt"/>
              </a:rPr>
              <a:t>МОНИТОРИНГ КАЧЕСТВА ЗНАНИЙ УЧАЩИХСЯ</a:t>
            </a:r>
            <a:endParaRPr lang="ru-RU" sz="2700" dirty="0">
              <a:latin typeface="+mj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308837"/>
              </p:ext>
            </p:extLst>
          </p:nvPr>
        </p:nvGraphicFramePr>
        <p:xfrm>
          <a:off x="343541" y="951091"/>
          <a:ext cx="8268778" cy="3750747"/>
        </p:xfrm>
        <a:graphic>
          <a:graphicData uri="http://schemas.openxmlformats.org/drawingml/2006/table">
            <a:tbl>
              <a:tblPr/>
              <a:tblGrid>
                <a:gridCol w="1537923"/>
                <a:gridCol w="1537923"/>
                <a:gridCol w="1297871"/>
                <a:gridCol w="1297871"/>
                <a:gridCol w="1298595"/>
                <a:gridCol w="1298595"/>
              </a:tblGrid>
              <a:tr h="4642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Количество учащихся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Окончили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на «4» и «5»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успеваемости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качества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33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2017-2018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учебный год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2-4 классы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187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91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97,67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70,54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5-9 кл.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224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119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99,11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53,13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10-11 кл.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96,3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Итого по школе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438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236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98,68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62,11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7333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2018-2019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учебный год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2-4 классы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192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110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98,64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5-9 кл.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217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117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10-11 кл.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48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97,92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Итого по школе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457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268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</a:rPr>
                        <a:t>99,28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65</a:t>
                      </a: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</a:tr>
              <a:tr h="277333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2019-2020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учебный год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2-4 классы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161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128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5-9 кл.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217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116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99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54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10-11 кл.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44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89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56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Итого по школе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422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283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99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</a:rPr>
                        <a:t>67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42" marR="51442" marT="714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8604448" y="4608406"/>
            <a:ext cx="539552" cy="504056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725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686</Words>
  <Application>Microsoft Office PowerPoint</Application>
  <PresentationFormat>Экран (16:9)</PresentationFormat>
  <Paragraphs>415</Paragraphs>
  <Slides>23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Гузель Нурбаяновна</dc:creator>
  <cp:lastModifiedBy>Гузель Нурбаяновна</cp:lastModifiedBy>
  <cp:revision>45</cp:revision>
  <dcterms:created xsi:type="dcterms:W3CDTF">2021-02-04T10:00:07Z</dcterms:created>
  <dcterms:modified xsi:type="dcterms:W3CDTF">2021-03-04T12:54:34Z</dcterms:modified>
</cp:coreProperties>
</file>